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58" r:id="rId4"/>
    <p:sldId id="351" r:id="rId5"/>
    <p:sldId id="352" r:id="rId6"/>
    <p:sldId id="353" r:id="rId7"/>
    <p:sldId id="292" r:id="rId8"/>
    <p:sldId id="296" r:id="rId9"/>
    <p:sldId id="299" r:id="rId10"/>
    <p:sldId id="298" r:id="rId11"/>
    <p:sldId id="302" r:id="rId12"/>
    <p:sldId id="297" r:id="rId13"/>
    <p:sldId id="293" r:id="rId14"/>
    <p:sldId id="304" r:id="rId15"/>
    <p:sldId id="303" r:id="rId16"/>
    <p:sldId id="294" r:id="rId17"/>
    <p:sldId id="305" r:id="rId18"/>
    <p:sldId id="306" r:id="rId19"/>
    <p:sldId id="310" r:id="rId20"/>
    <p:sldId id="308" r:id="rId21"/>
    <p:sldId id="309" r:id="rId22"/>
    <p:sldId id="307" r:id="rId23"/>
    <p:sldId id="311" r:id="rId24"/>
    <p:sldId id="312" r:id="rId25"/>
    <p:sldId id="318" r:id="rId26"/>
    <p:sldId id="313" r:id="rId27"/>
    <p:sldId id="314" r:id="rId28"/>
    <p:sldId id="316" r:id="rId29"/>
    <p:sldId id="317" r:id="rId30"/>
    <p:sldId id="319" r:id="rId31"/>
    <p:sldId id="320" r:id="rId32"/>
    <p:sldId id="334" r:id="rId33"/>
    <p:sldId id="321" r:id="rId34"/>
    <p:sldId id="335" r:id="rId35"/>
    <p:sldId id="336" r:id="rId36"/>
    <p:sldId id="337" r:id="rId37"/>
    <p:sldId id="338" r:id="rId38"/>
    <p:sldId id="339" r:id="rId39"/>
    <p:sldId id="340" r:id="rId40"/>
    <p:sldId id="341" r:id="rId41"/>
    <p:sldId id="342" r:id="rId42"/>
    <p:sldId id="343" r:id="rId43"/>
    <p:sldId id="345" r:id="rId44"/>
    <p:sldId id="346" r:id="rId45"/>
    <p:sldId id="347" r:id="rId46"/>
    <p:sldId id="348" r:id="rId47"/>
    <p:sldId id="349" r:id="rId48"/>
    <p:sldId id="350" r:id="rId49"/>
    <p:sldId id="322" r:id="rId50"/>
    <p:sldId id="329" r:id="rId51"/>
    <p:sldId id="330" r:id="rId52"/>
    <p:sldId id="331" r:id="rId53"/>
    <p:sldId id="332" r:id="rId54"/>
    <p:sldId id="333" r:id="rId5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6600"/>
    <a:srgbClr val="FFFFFF"/>
    <a:srgbClr val="595959"/>
    <a:srgbClr val="714A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0" d="100"/>
          <a:sy n="70" d="100"/>
        </p:scale>
        <p:origin x="6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A0ABDEA8-EB22-42D4-B8E2-0C26FFC92FC1}" type="datetimeFigureOut">
              <a:rPr lang="fr-FR" smtClean="0"/>
              <a:t>24/01/2018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277848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0ABDEA8-EB22-42D4-B8E2-0C26FFC92FC1}" type="datetimeFigureOut">
              <a:rPr lang="fr-FR" smtClean="0"/>
              <a:t>24/01/2018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328414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0ABDEA8-EB22-42D4-B8E2-0C26FFC92FC1}" type="datetimeFigureOut">
              <a:rPr lang="fr-FR" smtClean="0"/>
              <a:t>24/01/2018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1500585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0ABDEA8-EB22-42D4-B8E2-0C26FFC92FC1}" type="datetimeFigureOut">
              <a:rPr lang="fr-FR" smtClean="0"/>
              <a:t>24/01/2018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39144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24/01/2018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1" y="0"/>
            <a:ext cx="6066971"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79512" y="29354"/>
            <a:ext cx="5713288"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2400">
                <a:solidFill>
                  <a:schemeClr val="bg2">
                    <a:lumMod val="25000"/>
                  </a:schemeClr>
                </a:solidFill>
              </a:defRPr>
            </a:lvl1pPr>
          </a:lstStyle>
          <a:p>
            <a:pPr lvl="0"/>
            <a:r>
              <a:rPr lang="fr-FR" dirty="0" smtClean="0"/>
              <a:t>Ecran xx</a:t>
            </a:r>
            <a:br>
              <a:rPr lang="fr-FR" dirty="0" smtClean="0"/>
            </a:br>
            <a:r>
              <a:rPr lang="fr-FR" dirty="0" smtClean="0"/>
              <a:t>Titre de l’écran</a:t>
            </a:r>
            <a:endParaRPr lang="fr-FR" dirty="0"/>
          </a:p>
        </p:txBody>
      </p:sp>
      <p:sp>
        <p:nvSpPr>
          <p:cNvPr id="7" name="Rectangle 6"/>
          <p:cNvSpPr/>
          <p:nvPr userDrawn="1"/>
        </p:nvSpPr>
        <p:spPr bwMode="auto">
          <a:xfrm>
            <a:off x="6066971" y="0"/>
            <a:ext cx="6125029"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smtClean="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6096000" y="62245"/>
            <a:ext cx="6096000" cy="657818"/>
          </a:xfrm>
          <a:prstGeom prst="rect">
            <a:avLst/>
          </a:prstGeom>
        </p:spPr>
        <p:txBody>
          <a:bodyPr anchor="ctr">
            <a:noAutofit/>
          </a:bodyPr>
          <a:lstStyle>
            <a:lvl1pPr marL="0" indent="0">
              <a:buNone/>
              <a:defRPr sz="1800" baseline="0">
                <a:solidFill>
                  <a:schemeClr val="bg2">
                    <a:lumMod val="25000"/>
                  </a:schemeClr>
                </a:solidFill>
              </a:defRPr>
            </a:lvl1pPr>
            <a:lvl2pPr>
              <a:defRPr sz="1100"/>
            </a:lvl2pPr>
            <a:lvl3pPr>
              <a:defRPr sz="1050"/>
            </a:lvl3pPr>
            <a:lvl4pPr>
              <a:defRPr sz="900"/>
            </a:lvl4pPr>
            <a:lvl5pPr>
              <a:defRPr sz="800"/>
            </a:lvl5pPr>
          </a:lstStyle>
          <a:p>
            <a:pPr lvl="0"/>
            <a:r>
              <a:rPr lang="fr-FR" dirty="0" smtClean="0"/>
              <a:t>Modifiez le style du titre</a:t>
            </a:r>
          </a:p>
        </p:txBody>
      </p:sp>
    </p:spTree>
    <p:extLst>
      <p:ext uri="{BB962C8B-B14F-4D97-AF65-F5344CB8AC3E}">
        <p14:creationId xmlns:p14="http://schemas.microsoft.com/office/powerpoint/2010/main" val="2005482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0ABDEA8-EB22-42D4-B8E2-0C26FFC92FC1}" type="datetimeFigureOut">
              <a:rPr lang="fr-FR" smtClean="0"/>
              <a:t>24/01/2018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1990814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A0ABDEA8-EB22-42D4-B8E2-0C26FFC92FC1}" type="datetimeFigureOut">
              <a:rPr lang="fr-FR" smtClean="0"/>
              <a:t>24/01/2018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58545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0ABDEA8-EB22-42D4-B8E2-0C26FFC92FC1}" type="datetimeFigureOut">
              <a:rPr lang="fr-FR" smtClean="0"/>
              <a:t>24/01/2018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2917584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0ABDEA8-EB22-42D4-B8E2-0C26FFC92FC1}" type="datetimeFigureOut">
              <a:rPr lang="fr-FR" smtClean="0"/>
              <a:t>24/01/2018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4280908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A0ABDEA8-EB22-42D4-B8E2-0C26FFC92FC1}" type="datetimeFigureOut">
              <a:rPr lang="fr-FR" smtClean="0"/>
              <a:t>24/01/2018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427509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24/01/2018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341022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A0ABDEA8-EB22-42D4-B8E2-0C26FFC92FC1}" type="datetimeFigureOut">
              <a:rPr lang="fr-FR" smtClean="0"/>
              <a:t>24/01/2018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23B6F03-2704-4FB7-B539-03DC9F576B43}" type="slidenum">
              <a:rPr lang="fr-FR" smtClean="0"/>
              <a:t>‹N°›</a:t>
            </a:fld>
            <a:endParaRPr lang="fr-FR"/>
          </a:p>
        </p:txBody>
      </p:sp>
    </p:spTree>
    <p:extLst>
      <p:ext uri="{BB962C8B-B14F-4D97-AF65-F5344CB8AC3E}">
        <p14:creationId xmlns:p14="http://schemas.microsoft.com/office/powerpoint/2010/main" val="391293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ABDEA8-EB22-42D4-B8E2-0C26FFC92FC1}" type="datetimeFigureOut">
              <a:rPr lang="fr-FR" smtClean="0"/>
              <a:t>24/01/2018</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3B6F03-2704-4FB7-B539-03DC9F576B43}" type="slidenum">
              <a:rPr lang="fr-FR" smtClean="0"/>
              <a:t>‹N°›</a:t>
            </a:fld>
            <a:endParaRPr lang="fr-FR"/>
          </a:p>
        </p:txBody>
      </p:sp>
    </p:spTree>
    <p:extLst>
      <p:ext uri="{BB962C8B-B14F-4D97-AF65-F5344CB8AC3E}">
        <p14:creationId xmlns:p14="http://schemas.microsoft.com/office/powerpoint/2010/main" val="412173513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png"/><Relationship Id="rId7"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9.png"/><Relationship Id="rId5" Type="http://schemas.openxmlformats.org/officeDocument/2006/relationships/image" Target="../media/image6.png"/><Relationship Id="rId10" Type="http://schemas.openxmlformats.org/officeDocument/2006/relationships/image" Target="../media/image28.png"/><Relationship Id="rId4" Type="http://schemas.microsoft.com/office/2007/relationships/hdphoto" Target="../media/hdphoto3.wdp"/><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0.png"/><Relationship Id="rId7"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9.png"/><Relationship Id="rId3" Type="http://schemas.openxmlformats.org/officeDocument/2006/relationships/image" Target="../media/image34.png"/><Relationship Id="rId7" Type="http://schemas.openxmlformats.org/officeDocument/2006/relationships/image" Target="../media/image25.png"/><Relationship Id="rId12"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8.png"/><Relationship Id="rId5" Type="http://schemas.openxmlformats.org/officeDocument/2006/relationships/image" Target="../media/image36.png"/><Relationship Id="rId10" Type="http://schemas.openxmlformats.org/officeDocument/2006/relationships/image" Target="../media/image10.png"/><Relationship Id="rId4" Type="http://schemas.openxmlformats.org/officeDocument/2006/relationships/image" Target="../media/image35.pn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7.png"/><Relationship Id="rId7"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3.png"/><Relationship Id="rId7" Type="http://schemas.microsoft.com/office/2007/relationships/hdphoto" Target="../media/hdphoto3.wdp"/><Relationship Id="rId12"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6.png"/><Relationship Id="rId5" Type="http://schemas.openxmlformats.org/officeDocument/2006/relationships/image" Target="../media/image14.png"/><Relationship Id="rId10" Type="http://schemas.openxmlformats.org/officeDocument/2006/relationships/image" Target="../media/image8.png"/><Relationship Id="rId4" Type="http://schemas.openxmlformats.org/officeDocument/2006/relationships/image" Target="../media/image39.png"/><Relationship Id="rId9" Type="http://schemas.openxmlformats.org/officeDocument/2006/relationships/image" Target="../media/image10.png"/></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9.png"/><Relationship Id="rId3"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8.png"/><Relationship Id="rId5" Type="http://schemas.openxmlformats.org/officeDocument/2006/relationships/image" Target="../media/image24.png"/><Relationship Id="rId10" Type="http://schemas.openxmlformats.org/officeDocument/2006/relationships/image" Target="../media/image10.png"/><Relationship Id="rId4" Type="http://schemas.openxmlformats.org/officeDocument/2006/relationships/image" Target="../media/image19.pn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25.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png"/><Relationship Id="rId7"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44.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42.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5.wdp"/><Relationship Id="rId7" Type="http://schemas.microsoft.com/office/2007/relationships/hdphoto" Target="../media/hdphoto4.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image" Target="../media/image26.png"/><Relationship Id="rId4" Type="http://schemas.openxmlformats.org/officeDocument/2006/relationships/image" Target="../media/image14.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6.png"/><Relationship Id="rId3" Type="http://schemas.openxmlformats.org/officeDocument/2006/relationships/image" Target="../media/image45.png"/><Relationship Id="rId7" Type="http://schemas.openxmlformats.org/officeDocument/2006/relationships/image" Target="../media/image14.png"/><Relationship Id="rId12"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10.png"/><Relationship Id="rId5" Type="http://schemas.microsoft.com/office/2007/relationships/hdphoto" Target="../media/hdphoto6.wdp"/><Relationship Id="rId10" Type="http://schemas.microsoft.com/office/2007/relationships/hdphoto" Target="../media/hdphoto4.wdp"/><Relationship Id="rId4" Type="http://schemas.openxmlformats.org/officeDocument/2006/relationships/image" Target="../media/image46.png"/><Relationship Id="rId9" Type="http://schemas.openxmlformats.org/officeDocument/2006/relationships/image" Target="../media/image42.png"/><Relationship Id="rId1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3.jpe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3.png"/><Relationship Id="rId7" Type="http://schemas.openxmlformats.org/officeDocument/2006/relationships/image" Target="../media/image42.png"/><Relationship Id="rId12"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26.png"/><Relationship Id="rId5" Type="http://schemas.openxmlformats.org/officeDocument/2006/relationships/image" Target="../media/image14.png"/><Relationship Id="rId10" Type="http://schemas.openxmlformats.org/officeDocument/2006/relationships/image" Target="../media/image8.png"/><Relationship Id="rId4" Type="http://schemas.openxmlformats.org/officeDocument/2006/relationships/image" Target="../media/image49.png"/><Relationship Id="rId9" Type="http://schemas.openxmlformats.org/officeDocument/2006/relationships/image" Target="../media/image10.png"/></Relationships>
</file>

<file path=ppt/slides/_rels/slide3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50.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26.png"/><Relationship Id="rId12" Type="http://schemas.openxmlformats.org/officeDocument/2006/relationships/image" Target="../media/image5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10.png"/><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61.png"/><Relationship Id="rId4" Type="http://schemas.openxmlformats.org/officeDocument/2006/relationships/image" Target="../media/image41.pn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png"/><Relationship Id="rId4" Type="http://schemas.openxmlformats.org/officeDocument/2006/relationships/image" Target="../media/image51.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png"/><Relationship Id="rId4" Type="http://schemas.openxmlformats.org/officeDocument/2006/relationships/image" Target="../media/image51.png"/><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10"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10.png"/><Relationship Id="rId10" Type="http://schemas.microsoft.com/office/2007/relationships/hdphoto" Target="../media/hdphoto7.wdp"/><Relationship Id="rId4" Type="http://schemas.openxmlformats.org/officeDocument/2006/relationships/image" Target="../media/image51.png"/><Relationship Id="rId9" Type="http://schemas.openxmlformats.org/officeDocument/2006/relationships/image" Target="../media/image63.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10.png"/><Relationship Id="rId10" Type="http://schemas.microsoft.com/office/2007/relationships/hdphoto" Target="../media/hdphoto7.wdp"/><Relationship Id="rId4" Type="http://schemas.openxmlformats.org/officeDocument/2006/relationships/image" Target="../media/image51.png"/><Relationship Id="rId9" Type="http://schemas.openxmlformats.org/officeDocument/2006/relationships/image" Target="../media/image63.png"/></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10.png"/><Relationship Id="rId10"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55.png"/><Relationship Id="rId3" Type="http://schemas.openxmlformats.org/officeDocument/2006/relationships/image" Target="../media/image14.png"/><Relationship Id="rId7" Type="http://schemas.openxmlformats.org/officeDocument/2006/relationships/image" Target="../media/image52.png"/><Relationship Id="rId12"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67.png"/><Relationship Id="rId5" Type="http://schemas.openxmlformats.org/officeDocument/2006/relationships/image" Target="../media/image51.png"/><Relationship Id="rId10" Type="http://schemas.openxmlformats.org/officeDocument/2006/relationships/image" Target="../media/image65.png"/><Relationship Id="rId4" Type="http://schemas.openxmlformats.org/officeDocument/2006/relationships/image" Target="../media/image41.png"/><Relationship Id="rId9"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1.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png"/><Relationship Id="rId4" Type="http://schemas.openxmlformats.org/officeDocument/2006/relationships/image" Target="../media/image51.png"/><Relationship Id="rId9" Type="http://schemas.openxmlformats.org/officeDocument/2006/relationships/image" Target="../media/image55.png"/></Relationships>
</file>

<file path=ppt/slides/_rels/slide4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png"/><Relationship Id="rId7" Type="http://schemas.openxmlformats.org/officeDocument/2006/relationships/image" Target="../media/image70.png"/><Relationship Id="rId2" Type="http://schemas.openxmlformats.org/officeDocument/2006/relationships/image" Target="../media/image14.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13.png"/><Relationship Id="rId4" Type="http://schemas.openxmlformats.org/officeDocument/2006/relationships/image" Target="../media/image51.png"/><Relationship Id="rId9" Type="http://schemas.openxmlformats.org/officeDocument/2006/relationships/image" Target="../media/image48.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png"/><Relationship Id="rId7" Type="http://schemas.openxmlformats.org/officeDocument/2006/relationships/image" Target="../media/image70.png"/><Relationship Id="rId2" Type="http://schemas.openxmlformats.org/officeDocument/2006/relationships/image" Target="../media/image14.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13.png"/><Relationship Id="rId4" Type="http://schemas.openxmlformats.org/officeDocument/2006/relationships/image" Target="../media/image51.png"/><Relationship Id="rId9" Type="http://schemas.openxmlformats.org/officeDocument/2006/relationships/image" Target="../media/image48.png"/></Relationships>
</file>

<file path=ppt/slides/_rels/slide4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png"/><Relationship Id="rId7" Type="http://schemas.openxmlformats.org/officeDocument/2006/relationships/image" Target="../media/image70.png"/><Relationship Id="rId2" Type="http://schemas.openxmlformats.org/officeDocument/2006/relationships/image" Target="../media/image14.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13.png"/><Relationship Id="rId4" Type="http://schemas.openxmlformats.org/officeDocument/2006/relationships/image" Target="../media/image51.png"/><Relationship Id="rId9" Type="http://schemas.openxmlformats.org/officeDocument/2006/relationships/image" Target="../media/image48.png"/></Relationships>
</file>

<file path=ppt/slides/_rels/slide4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1.png"/><Relationship Id="rId7" Type="http://schemas.openxmlformats.org/officeDocument/2006/relationships/image" Target="../media/image70.png"/><Relationship Id="rId2" Type="http://schemas.openxmlformats.org/officeDocument/2006/relationships/image" Target="../media/image14.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71.png"/><Relationship Id="rId5" Type="http://schemas.openxmlformats.org/officeDocument/2006/relationships/image" Target="../media/image69.png"/><Relationship Id="rId10" Type="http://schemas.openxmlformats.org/officeDocument/2006/relationships/image" Target="../media/image13.png"/><Relationship Id="rId4" Type="http://schemas.openxmlformats.org/officeDocument/2006/relationships/image" Target="../media/image51.png"/><Relationship Id="rId9"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3.png"/><Relationship Id="rId7" Type="http://schemas.openxmlformats.org/officeDocument/2006/relationships/image" Target="../media/image10.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1.png"/><Relationship Id="rId4" Type="http://schemas.microsoft.com/office/2007/relationships/hdphoto" Target="../media/hdphoto9.wdp"/><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7.png"/><Relationship Id="rId12"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3.png"/><Relationship Id="rId7" Type="http://schemas.openxmlformats.org/officeDocument/2006/relationships/image" Target="../media/image10.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1.png"/><Relationship Id="rId4" Type="http://schemas.microsoft.com/office/2007/relationships/hdphoto" Target="../media/hdphoto9.wdp"/><Relationship Id="rId9" Type="http://schemas.openxmlformats.org/officeDocument/2006/relationships/image" Target="../media/image26.png"/></Relationships>
</file>

<file path=ppt/slides/_rels/slide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3.png"/><Relationship Id="rId7" Type="http://schemas.openxmlformats.org/officeDocument/2006/relationships/image" Target="../media/image10.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1.png"/><Relationship Id="rId4" Type="http://schemas.microsoft.com/office/2007/relationships/hdphoto" Target="../media/hdphoto9.wdp"/><Relationship Id="rId9" Type="http://schemas.openxmlformats.org/officeDocument/2006/relationships/image" Target="../media/image26.png"/></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9.wdp"/><Relationship Id="rId7"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1.png"/><Relationship Id="rId4" Type="http://schemas.openxmlformats.org/officeDocument/2006/relationships/image" Target="../media/image41.png"/><Relationship Id="rId9" Type="http://schemas.openxmlformats.org/officeDocument/2006/relationships/image" Target="../media/image72.png"/></Relationships>
</file>

<file path=ppt/slides/_rels/slide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3.png"/><Relationship Id="rId7" Type="http://schemas.openxmlformats.org/officeDocument/2006/relationships/image" Target="../media/image10.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1.png"/><Relationship Id="rId4" Type="http://schemas.microsoft.com/office/2007/relationships/hdphoto" Target="../media/hdphoto9.wdp"/><Relationship Id="rId9" Type="http://schemas.openxmlformats.org/officeDocument/2006/relationships/image" Target="../media/image26.png"/></Relationships>
</file>

<file path=ppt/slides/_rels/slide5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3.png"/><Relationship Id="rId7" Type="http://schemas.openxmlformats.org/officeDocument/2006/relationships/image" Target="../media/image10.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1.png"/><Relationship Id="rId4" Type="http://schemas.microsoft.com/office/2007/relationships/hdphoto" Target="../media/hdphoto9.wdp"/><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10"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8.png"/><Relationship Id="rId5" Type="http://schemas.openxmlformats.org/officeDocument/2006/relationships/image" Target="../media/image21.png"/><Relationship Id="rId10" Type="http://schemas.openxmlformats.org/officeDocument/2006/relationships/image" Target="../media/image10.png"/><Relationship Id="rId4" Type="http://schemas.openxmlformats.org/officeDocument/2006/relationships/image" Target="../media/image20.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2.wdp"/><Relationship Id="rId5" Type="http://schemas.openxmlformats.org/officeDocument/2006/relationships/image" Target="../media/image14.png"/><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searchengineland.com/figz/wp-content/seloads/2017/06/meeting-62442005-ss-192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5875"/>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http://www.jbclement.com/wp-content/uploads/2016/10/BPC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2994" y="122225"/>
            <a:ext cx="3140730" cy="523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084899"/>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https://pbs.twimg.com/profile_images/842331145354264576/Uhgn-1Zz_400x400.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74629" y="6185266"/>
            <a:ext cx="1351900" cy="6357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782626"/>
            <a:ext cx="12192000" cy="5303849"/>
          </a:xfrm>
          <a:prstGeom prst="rect">
            <a:avLst/>
          </a:prstGeom>
          <a:solidFill>
            <a:srgbClr val="714A8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1139384" y="2572909"/>
            <a:ext cx="10267950" cy="2387600"/>
          </a:xfrm>
        </p:spPr>
        <p:txBody>
          <a:bodyPr>
            <a:normAutofit fontScale="90000"/>
          </a:bodyPr>
          <a:lstStyle/>
          <a:p>
            <a:r>
              <a:rPr lang="fr-FR" sz="7300" b="1" dirty="0" smtClean="0">
                <a:solidFill>
                  <a:schemeClr val="bg1"/>
                </a:solidFill>
                <a:latin typeface="+mn-lt"/>
              </a:rPr>
              <a:t>Storyboarding</a:t>
            </a:r>
            <a:r>
              <a:rPr lang="fr-FR" b="1" dirty="0" smtClean="0">
                <a:solidFill>
                  <a:schemeClr val="bg1"/>
                </a:solidFill>
                <a:latin typeface="+mn-lt"/>
              </a:rPr>
              <a:t> </a:t>
            </a:r>
            <a:br>
              <a:rPr lang="fr-FR" b="1" dirty="0" smtClean="0">
                <a:solidFill>
                  <a:schemeClr val="bg1"/>
                </a:solidFill>
                <a:latin typeface="+mn-lt"/>
              </a:rPr>
            </a:br>
            <a:r>
              <a:rPr lang="fr-FR" b="1" dirty="0" smtClean="0">
                <a:solidFill>
                  <a:schemeClr val="bg1"/>
                </a:solidFill>
                <a:latin typeface="+mn-lt"/>
              </a:rPr>
              <a:t/>
            </a:r>
            <a:br>
              <a:rPr lang="fr-FR" b="1" dirty="0" smtClean="0">
                <a:solidFill>
                  <a:schemeClr val="bg1"/>
                </a:solidFill>
                <a:latin typeface="+mn-lt"/>
              </a:rPr>
            </a:br>
            <a:r>
              <a:rPr lang="fr-FR" sz="4900" b="1" dirty="0" smtClean="0">
                <a:solidFill>
                  <a:schemeClr val="bg1"/>
                </a:solidFill>
                <a:latin typeface="+mn-lt"/>
              </a:rPr>
              <a:t>module 3 : l’organisation et les acteurs clés</a:t>
            </a:r>
            <a:endParaRPr lang="fr-FR" sz="4900" b="1" dirty="0">
              <a:solidFill>
                <a:schemeClr val="bg1"/>
              </a:solidFill>
              <a:latin typeface="+mn-lt"/>
            </a:endParaRPr>
          </a:p>
        </p:txBody>
      </p:sp>
      <p:sp>
        <p:nvSpPr>
          <p:cNvPr id="10" name="Sous-titre 2"/>
          <p:cNvSpPr txBox="1">
            <a:spLocks/>
          </p:cNvSpPr>
          <p:nvPr/>
        </p:nvSpPr>
        <p:spPr>
          <a:xfrm>
            <a:off x="153008" y="6583217"/>
            <a:ext cx="1346200" cy="266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200" dirty="0" smtClean="0">
                <a:solidFill>
                  <a:schemeClr val="bg1">
                    <a:lumMod val="50000"/>
                  </a:schemeClr>
                </a:solidFill>
              </a:rPr>
              <a:t>F   a   c   t   o   r   y</a:t>
            </a:r>
            <a:endParaRPr lang="fr-FR" sz="1200" dirty="0">
              <a:solidFill>
                <a:schemeClr val="bg1">
                  <a:lumMod val="50000"/>
                </a:schemeClr>
              </a:solidFill>
            </a:endParaRPr>
          </a:p>
        </p:txBody>
      </p:sp>
      <p:sp>
        <p:nvSpPr>
          <p:cNvPr id="6" name="Rectangle 5"/>
          <p:cNvSpPr/>
          <p:nvPr/>
        </p:nvSpPr>
        <p:spPr>
          <a:xfrm>
            <a:off x="10691812" y="6291572"/>
            <a:ext cx="1222375"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p:nvPr>
        </p:nvSpPr>
        <p:spPr>
          <a:xfrm>
            <a:off x="10691812" y="6353486"/>
            <a:ext cx="1203135" cy="315430"/>
          </a:xfrm>
        </p:spPr>
        <p:txBody>
          <a:bodyPr>
            <a:normAutofit fontScale="92500" lnSpcReduction="10000"/>
          </a:bodyPr>
          <a:lstStyle/>
          <a:p>
            <a:r>
              <a:rPr lang="fr-FR" sz="1800" dirty="0" smtClean="0">
                <a:solidFill>
                  <a:schemeClr val="bg1"/>
                </a:solidFill>
              </a:rPr>
              <a:t>Datalab</a:t>
            </a:r>
            <a:endParaRPr lang="fr-FR" sz="1800" dirty="0">
              <a:solidFill>
                <a:schemeClr val="bg1"/>
              </a:solidFill>
            </a:endParaRPr>
          </a:p>
        </p:txBody>
      </p:sp>
    </p:spTree>
    <p:extLst>
      <p:ext uri="{BB962C8B-B14F-4D97-AF65-F5344CB8AC3E}">
        <p14:creationId xmlns:p14="http://schemas.microsoft.com/office/powerpoint/2010/main" val="18550345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Image 90"/>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19756"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n°7</a:t>
            </a:r>
            <a:r>
              <a:rPr lang="fr-FR" sz="2000" dirty="0">
                <a:latin typeface="+mn-lt"/>
              </a:rPr>
              <a:t/>
            </a:r>
            <a:br>
              <a:rPr lang="fr-FR" sz="2000" dirty="0">
                <a:latin typeface="+mn-lt"/>
              </a:rPr>
            </a:br>
            <a:r>
              <a:rPr lang="fr-FR" sz="2000" dirty="0" smtClean="0">
                <a:latin typeface="+mn-lt"/>
              </a:rPr>
              <a:t>L’équipe DataLab – le Data Engineer </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r>
              <a:rPr lang="fr-FR" dirty="0" smtClean="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70" name="Rectangle 69"/>
          <p:cNvSpPr/>
          <p:nvPr/>
        </p:nvSpPr>
        <p:spPr>
          <a:xfrm>
            <a:off x="187484" y="2499342"/>
            <a:ext cx="1575587" cy="388696"/>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Engineer</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93" name="Image 92"/>
          <p:cNvPicPr>
            <a:picLocks noChangeAspect="1"/>
          </p:cNvPicPr>
          <p:nvPr/>
        </p:nvPicPr>
        <p:blipFill rotWithShape="1">
          <a:blip r:embed="rId3"/>
          <a:srcRect l="19857" r="65357"/>
          <a:stretch/>
        </p:blipFill>
        <p:spPr>
          <a:xfrm>
            <a:off x="2292819" y="2702450"/>
            <a:ext cx="873456" cy="3090940"/>
          </a:xfrm>
          <a:prstGeom prst="rect">
            <a:avLst/>
          </a:prstGeom>
        </p:spPr>
      </p:pic>
      <p:grpSp>
        <p:nvGrpSpPr>
          <p:cNvPr id="67" name="Groupe 66"/>
          <p:cNvGrpSpPr/>
          <p:nvPr/>
        </p:nvGrpSpPr>
        <p:grpSpPr>
          <a:xfrm rot="10800000" flipH="1">
            <a:off x="1699477" y="2709692"/>
            <a:ext cx="790470" cy="409815"/>
            <a:chOff x="6099805" y="6065245"/>
            <a:chExt cx="790470" cy="409815"/>
          </a:xfrm>
        </p:grpSpPr>
        <p:cxnSp>
          <p:nvCxnSpPr>
            <p:cNvPr id="68" name="Connecteur droit 67"/>
            <p:cNvCxnSpPr/>
            <p:nvPr/>
          </p:nvCxnSpPr>
          <p:spPr>
            <a:xfrm rot="10800000" flipH="1">
              <a:off x="6371423" y="6065245"/>
              <a:ext cx="518852" cy="40981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3" name="Rectangle à coins arrondis 52"/>
          <p:cNvSpPr/>
          <p:nvPr/>
        </p:nvSpPr>
        <p:spPr>
          <a:xfrm>
            <a:off x="3725839" y="4498993"/>
            <a:ext cx="4740142" cy="1819923"/>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Le </a:t>
            </a:r>
            <a:r>
              <a:rPr lang="fr-FR" b="1" dirty="0" smtClean="0"/>
              <a:t>DATA ENGINEER </a:t>
            </a:r>
            <a:r>
              <a:rPr lang="fr-FR" dirty="0" smtClean="0"/>
              <a:t>prépare les données </a:t>
            </a:r>
            <a:br>
              <a:rPr lang="fr-FR" dirty="0" smtClean="0"/>
            </a:br>
            <a:r>
              <a:rPr lang="fr-FR" dirty="0" smtClean="0"/>
              <a:t>pour vos besoins d’analyse ou </a:t>
            </a:r>
            <a:r>
              <a:rPr lang="fr-FR" dirty="0" smtClean="0"/>
              <a:t>opérationnels.</a:t>
            </a:r>
            <a:r>
              <a:rPr lang="fr-FR" dirty="0" smtClean="0"/>
              <a:t/>
            </a:r>
            <a:br>
              <a:rPr lang="fr-FR" dirty="0" smtClean="0"/>
            </a:br>
            <a:r>
              <a:rPr lang="fr-FR" dirty="0" smtClean="0"/>
              <a:t> Il met en place les espaces DataLab et DataSpace </a:t>
            </a:r>
            <a:r>
              <a:rPr lang="fr-FR" dirty="0" smtClean="0"/>
              <a:t>ainsi que </a:t>
            </a:r>
            <a:r>
              <a:rPr lang="fr-FR" dirty="0" smtClean="0"/>
              <a:t>l’ensemble des traitements associés </a:t>
            </a:r>
            <a:r>
              <a:rPr lang="fr-FR" i="1" dirty="0" smtClean="0"/>
              <a:t>(désensibilisation, industrialisation…).</a:t>
            </a:r>
            <a:endParaRPr lang="fr-FR" b="1" i="1" dirty="0"/>
          </a:p>
        </p:txBody>
      </p: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1289961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Image 90"/>
          <p:cNvPicPr>
            <a:picLocks noChangeAspect="1"/>
          </p:cNvPicPr>
          <p:nvPr/>
        </p:nvPicPr>
        <p:blipFill>
          <a:blip r:embed="rId2"/>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19756"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n°8</a:t>
            </a:r>
            <a:r>
              <a:rPr lang="fr-FR" sz="2000" dirty="0">
                <a:latin typeface="+mn-lt"/>
              </a:rPr>
              <a:t/>
            </a:r>
            <a:br>
              <a:rPr lang="fr-FR" sz="2000" dirty="0">
                <a:latin typeface="+mn-lt"/>
              </a:rPr>
            </a:br>
            <a:r>
              <a:rPr lang="fr-FR" sz="2000" dirty="0" smtClean="0">
                <a:latin typeface="+mn-lt"/>
              </a:rPr>
              <a:t>L’équipe DataLab – le Data Engineer </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r>
              <a:rPr lang="fr-FR" dirty="0" smtClean="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53" name="Rectangle à coins arrondis 52"/>
          <p:cNvSpPr/>
          <p:nvPr/>
        </p:nvSpPr>
        <p:spPr>
          <a:xfrm>
            <a:off x="638788" y="4014412"/>
            <a:ext cx="5429915" cy="1676706"/>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Le </a:t>
            </a:r>
            <a:r>
              <a:rPr lang="fr-FR" b="1" dirty="0" smtClean="0"/>
              <a:t>DATA ANALYST </a:t>
            </a:r>
            <a:r>
              <a:rPr lang="fr-FR" dirty="0" smtClean="0"/>
              <a:t>industrialise </a:t>
            </a:r>
            <a:br>
              <a:rPr lang="fr-FR" dirty="0" smtClean="0"/>
            </a:br>
            <a:r>
              <a:rPr lang="fr-FR" dirty="0" smtClean="0"/>
              <a:t>des modèles de traitement des données et </a:t>
            </a:r>
            <a:br>
              <a:rPr lang="fr-FR" dirty="0" smtClean="0"/>
            </a:br>
            <a:r>
              <a:rPr lang="fr-FR" dirty="0" smtClean="0"/>
              <a:t>développe les écrans de restitutions </a:t>
            </a:r>
            <a:br>
              <a:rPr lang="fr-FR" dirty="0" smtClean="0"/>
            </a:br>
            <a:r>
              <a:rPr lang="fr-FR" dirty="0" smtClean="0"/>
              <a:t>des données et indicateurs.</a:t>
            </a:r>
            <a:endParaRPr lang="fr-FR" b="1" i="1" dirty="0"/>
          </a:p>
        </p:txBody>
      </p:sp>
      <p:sp>
        <p:nvSpPr>
          <p:cNvPr id="32" name="Rectangle 31"/>
          <p:cNvSpPr/>
          <p:nvPr/>
        </p:nvSpPr>
        <p:spPr>
          <a:xfrm>
            <a:off x="5542007" y="2111076"/>
            <a:ext cx="1575587" cy="375552"/>
          </a:xfrm>
          <a:prstGeom prst="rect">
            <a:avLst/>
          </a:prstGeom>
        </p:spPr>
        <p:txBody>
          <a:bodyPr wrap="square">
            <a:spAutoFit/>
          </a:bodyPr>
          <a:lstStyle/>
          <a:p>
            <a:pPr lvl="0">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Analyst</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33" name="Groupe 32"/>
          <p:cNvGrpSpPr/>
          <p:nvPr/>
        </p:nvGrpSpPr>
        <p:grpSpPr>
          <a:xfrm flipV="1">
            <a:off x="6949926" y="2309709"/>
            <a:ext cx="401621" cy="438832"/>
            <a:chOff x="6099805" y="6036228"/>
            <a:chExt cx="401621" cy="438832"/>
          </a:xfrm>
        </p:grpSpPr>
        <p:cxnSp>
          <p:nvCxnSpPr>
            <p:cNvPr id="34" name="Connecteur droit 33"/>
            <p:cNvCxnSpPr/>
            <p:nvPr/>
          </p:nvCxnSpPr>
          <p:spPr>
            <a:xfrm flipV="1">
              <a:off x="6371423" y="6036228"/>
              <a:ext cx="130003" cy="43883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e 35"/>
          <p:cNvGrpSpPr/>
          <p:nvPr/>
        </p:nvGrpSpPr>
        <p:grpSpPr>
          <a:xfrm>
            <a:off x="745442" y="986685"/>
            <a:ext cx="7066026" cy="552080"/>
            <a:chOff x="745442" y="986685"/>
            <a:chExt cx="7066026" cy="552080"/>
          </a:xfrm>
        </p:grpSpPr>
        <p:grpSp>
          <p:nvGrpSpPr>
            <p:cNvPr id="37" name="Groupe 36"/>
            <p:cNvGrpSpPr/>
            <p:nvPr/>
          </p:nvGrpSpPr>
          <p:grpSpPr>
            <a:xfrm>
              <a:off x="745442" y="986685"/>
              <a:ext cx="7066026" cy="552080"/>
              <a:chOff x="2691257" y="529120"/>
              <a:chExt cx="7066026" cy="552080"/>
            </a:xfrm>
          </p:grpSpPr>
          <p:sp>
            <p:nvSpPr>
              <p:cNvPr id="43" name="Pentagone 42"/>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4" name="Groupe 53"/>
              <p:cNvGrpSpPr/>
              <p:nvPr/>
            </p:nvGrpSpPr>
            <p:grpSpPr>
              <a:xfrm>
                <a:off x="8732261" y="529120"/>
                <a:ext cx="551453" cy="549030"/>
                <a:chOff x="9401004" y="529120"/>
                <a:chExt cx="551453" cy="549030"/>
              </a:xfrm>
            </p:grpSpPr>
            <p:sp>
              <p:nvSpPr>
                <p:cNvPr id="56" name="Ellipse 5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5" name="Ellipse 5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8" name="Image 3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9" name="Image 38"/>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0" name="Image 3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1" name="Image 4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2" name="Image 41"/>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399448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88"/>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33404" y="2702450"/>
            <a:ext cx="5907536" cy="3090940"/>
          </a:xfrm>
          <a:prstGeom prst="rect">
            <a:avLst/>
          </a:prstGeom>
        </p:spPr>
      </p:pic>
      <p:pic>
        <p:nvPicPr>
          <p:cNvPr id="93" name="Image 92"/>
          <p:cNvPicPr>
            <a:picLocks noChangeAspect="1"/>
          </p:cNvPicPr>
          <p:nvPr/>
        </p:nvPicPr>
        <p:blipFill rotWithShape="1">
          <a:blip r:embed="rId3"/>
          <a:srcRect l="-1169" r="81531"/>
          <a:stretch/>
        </p:blipFill>
        <p:spPr>
          <a:xfrm>
            <a:off x="1064519" y="2702450"/>
            <a:ext cx="1160060" cy="3090940"/>
          </a:xfrm>
          <a:prstGeom prst="rect">
            <a:avLst/>
          </a:prstGeom>
        </p:spPr>
      </p:pic>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n°9	</a:t>
            </a:r>
            <a:r>
              <a:rPr lang="fr-FR" sz="2000" dirty="0">
                <a:latin typeface="+mn-lt"/>
              </a:rPr>
              <a:t/>
            </a:r>
            <a:br>
              <a:rPr lang="fr-FR" sz="2000" dirty="0">
                <a:latin typeface="+mn-lt"/>
              </a:rPr>
            </a:br>
            <a:r>
              <a:rPr lang="fr-FR" sz="2000" dirty="0" smtClean="0">
                <a:latin typeface="+mn-lt"/>
              </a:rPr>
              <a:t>L’équipe DataLab – le Chief Data Management </a:t>
            </a:r>
            <a:r>
              <a:rPr lang="fr-FR" sz="2000" dirty="0" err="1" smtClean="0">
                <a:latin typeface="+mn-lt"/>
              </a:rPr>
              <a:t>Officer</a:t>
            </a:r>
            <a:r>
              <a:rPr lang="fr-FR" sz="2000" dirty="0" smtClean="0">
                <a:latin typeface="+mn-lt"/>
              </a:rPr>
              <a:t>  </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r>
              <a:rPr lang="fr-FR" dirty="0" smtClean="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63" name="Rectangle 62"/>
          <p:cNvSpPr/>
          <p:nvPr/>
        </p:nvSpPr>
        <p:spPr>
          <a:xfrm>
            <a:off x="254999" y="4893754"/>
            <a:ext cx="938761" cy="388696"/>
          </a:xfrm>
          <a:prstGeom prst="rect">
            <a:avLst/>
          </a:prstGeom>
        </p:spPr>
        <p:txBody>
          <a:bodyPr wrap="square">
            <a:spAutoFit/>
          </a:bodyPr>
          <a:lstStyle/>
          <a:p>
            <a:pPr lvl="0" algn="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CDMO</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64" name="Groupe 63"/>
          <p:cNvGrpSpPr/>
          <p:nvPr/>
        </p:nvGrpSpPr>
        <p:grpSpPr>
          <a:xfrm>
            <a:off x="1202191" y="4946962"/>
            <a:ext cx="386861" cy="141494"/>
            <a:chOff x="6099805" y="6332333"/>
            <a:chExt cx="386861" cy="141494"/>
          </a:xfrm>
        </p:grpSpPr>
        <p:cxnSp>
          <p:nvCxnSpPr>
            <p:cNvPr id="65" name="Connecteur droit 64"/>
            <p:cNvCxnSpPr/>
            <p:nvPr/>
          </p:nvCxnSpPr>
          <p:spPr>
            <a:xfrm flipV="1">
              <a:off x="6373804" y="6332333"/>
              <a:ext cx="112862" cy="14114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8" name="Rectangle à coins arrondis 87"/>
          <p:cNvSpPr/>
          <p:nvPr/>
        </p:nvSpPr>
        <p:spPr>
          <a:xfrm>
            <a:off x="2771004" y="3406334"/>
            <a:ext cx="5604681" cy="1384029"/>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Le </a:t>
            </a:r>
            <a:r>
              <a:rPr lang="fr-FR" b="1" dirty="0" smtClean="0"/>
              <a:t>CHIEF DATA MANAGEMENT OFFICER </a:t>
            </a:r>
            <a:r>
              <a:rPr lang="fr-FR" dirty="0" smtClean="0"/>
              <a:t>est responsable de la mise en œuvre et du respect des règles de gestion des données</a:t>
            </a:r>
            <a:r>
              <a:rPr lang="fr-FR" i="1" dirty="0" smtClean="0"/>
              <a:t> (sécurité, conformité, réglementaire…)</a:t>
            </a:r>
            <a:r>
              <a:rPr lang="fr-FR" dirty="0" smtClean="0"/>
              <a:t>.</a:t>
            </a:r>
            <a:endParaRPr lang="fr-FR" b="1" dirty="0"/>
          </a:p>
        </p:txBody>
      </p: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4456363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smtClean="0">
                <a:latin typeface="+mn-lt"/>
              </a:rPr>
              <a:t>Ecran n°10</a:t>
            </a:r>
            <a:r>
              <a:rPr lang="fr-FR" sz="2000" dirty="0" smtClean="0">
                <a:latin typeface="+mn-lt"/>
              </a:rPr>
              <a:t/>
            </a:r>
            <a:br>
              <a:rPr lang="fr-FR" sz="2000" dirty="0" smtClean="0">
                <a:latin typeface="+mn-lt"/>
              </a:rPr>
            </a:br>
            <a:r>
              <a:rPr lang="fr-FR" sz="2000" dirty="0" smtClean="0">
                <a:latin typeface="+mn-lt"/>
              </a:rPr>
              <a:t>Le déclic</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smtClean="0">
                <a:solidFill>
                  <a:schemeClr val="bg1"/>
                </a:solidFill>
                <a:latin typeface="Calibri" panose="020F0502020204030204" pitchFamily="34" charset="0"/>
              </a:rPr>
              <a:t>Tout d’abord, affichage de </a:t>
            </a:r>
            <a:r>
              <a:rPr lang="fr-FR" sz="1400" dirty="0">
                <a:solidFill>
                  <a:schemeClr val="bg1"/>
                </a:solidFill>
                <a:latin typeface="Calibri" panose="020F0502020204030204" pitchFamily="34" charset="0"/>
              </a:rPr>
              <a:t>l’utilisateur et de son bureau </a:t>
            </a:r>
            <a:endParaRPr lang="fr-FR" sz="1400" dirty="0" smtClean="0">
              <a:solidFill>
                <a:schemeClr val="bg1"/>
              </a:solidFill>
              <a:latin typeface="Calibri" panose="020F0502020204030204" pitchFamily="34" charset="0"/>
            </a:endParaRPr>
          </a:p>
          <a:p>
            <a:pPr marL="285750" indent="-285750">
              <a:buFontTx/>
              <a:buChar char="-"/>
            </a:pPr>
            <a:r>
              <a:rPr lang="fr-FR" sz="1400" dirty="0" smtClean="0">
                <a:solidFill>
                  <a:schemeClr val="bg1"/>
                </a:solidFill>
                <a:latin typeface="Calibri" panose="020F0502020204030204" pitchFamily="34" charset="0"/>
              </a:rPr>
              <a:t>Puis affichage de la bulle et de l’ampoule</a:t>
            </a:r>
          </a:p>
          <a:p>
            <a:pPr marL="285750" indent="-285750">
              <a:buFontTx/>
              <a:buChar char="-"/>
            </a:pPr>
            <a:r>
              <a:rPr lang="fr-FR" sz="1400" dirty="0" smtClean="0">
                <a:solidFill>
                  <a:schemeClr val="bg1"/>
                </a:solidFill>
                <a:latin typeface="Calibri" panose="020F0502020204030204" pitchFamily="34" charset="0"/>
              </a:rPr>
              <a:t>Et affichage du texte </a:t>
            </a:r>
            <a:endParaRPr lang="fr-FR" sz="1400" dirty="0">
              <a:solidFill>
                <a:schemeClr val="bg1"/>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8" name="Image 27"/>
          <p:cNvPicPr>
            <a:picLocks noChangeAspect="1"/>
          </p:cNvPicPr>
          <p:nvPr/>
        </p:nvPicPr>
        <p:blipFill>
          <a:blip r:embed="rId9"/>
          <a:stretch>
            <a:fillRect/>
          </a:stretch>
        </p:blipFill>
        <p:spPr>
          <a:xfrm>
            <a:off x="249887" y="1800221"/>
            <a:ext cx="4138107" cy="4433686"/>
          </a:xfrm>
          <a:prstGeom prst="rect">
            <a:avLst/>
          </a:prstGeom>
        </p:spPr>
      </p:pic>
      <p:sp>
        <p:nvSpPr>
          <p:cNvPr id="89" name="Pensées 88"/>
          <p:cNvSpPr/>
          <p:nvPr/>
        </p:nvSpPr>
        <p:spPr>
          <a:xfrm>
            <a:off x="3033068" y="2096187"/>
            <a:ext cx="1742350" cy="1175606"/>
          </a:xfrm>
          <a:prstGeom prst="cloudCallout">
            <a:avLst>
              <a:gd name="adj1" fmla="val -91354"/>
              <a:gd name="adj2" fmla="val 32522"/>
            </a:avLst>
          </a:prstGeom>
          <a:solidFill>
            <a:srgbClr val="FFFFFF"/>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Image 8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69927" y="2327084"/>
            <a:ext cx="686947" cy="686947"/>
          </a:xfrm>
          <a:prstGeom prst="rect">
            <a:avLst/>
          </a:prstGeom>
        </p:spPr>
      </p:pic>
      <p:sp>
        <p:nvSpPr>
          <p:cNvPr id="91" name="Rectangle 90"/>
          <p:cNvSpPr/>
          <p:nvPr/>
        </p:nvSpPr>
        <p:spPr>
          <a:xfrm>
            <a:off x="4549660" y="3271793"/>
            <a:ext cx="365014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idée me vient à l’esprit,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elle pourrait répondre à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un besoin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que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j’ai depuis quelques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mois.</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9" name="Image 28"/>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2998509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smtClean="0">
                <a:latin typeface="+mn-lt"/>
              </a:rPr>
              <a:t>Ecran n°11</a:t>
            </a:r>
            <a:r>
              <a:rPr lang="fr-FR" sz="2000" dirty="0" smtClean="0">
                <a:latin typeface="+mn-lt"/>
              </a:rPr>
              <a:t/>
            </a:r>
            <a:br>
              <a:rPr lang="fr-FR" sz="2000" dirty="0" smtClean="0">
                <a:latin typeface="+mn-lt"/>
              </a:rPr>
            </a:br>
            <a:r>
              <a:rPr lang="fr-FR" sz="2000" dirty="0" smtClean="0">
                <a:latin typeface="+mn-lt"/>
              </a:rPr>
              <a:t>Je prépare les informations sur mon besoin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smtClean="0">
                <a:solidFill>
                  <a:schemeClr val="bg1"/>
                </a:solidFill>
                <a:latin typeface="Calibri" panose="020F0502020204030204" pitchFamily="34" charset="0"/>
              </a:rPr>
              <a:t>Marc et le bureau reste affiché de l’écran précédent</a:t>
            </a:r>
          </a:p>
          <a:p>
            <a:pPr marL="285750" indent="-285750">
              <a:buFontTx/>
              <a:buChar char="-"/>
            </a:pPr>
            <a:r>
              <a:rPr lang="fr-FR" sz="1400" dirty="0" smtClean="0">
                <a:solidFill>
                  <a:schemeClr val="bg1"/>
                </a:solidFill>
                <a:latin typeface="Calibri" panose="020F0502020204030204" pitchFamily="34" charset="0"/>
              </a:rPr>
              <a:t>Afficher ensuite </a:t>
            </a:r>
            <a:r>
              <a:rPr lang="fr-FR" sz="1400" dirty="0">
                <a:solidFill>
                  <a:schemeClr val="bg1"/>
                </a:solidFill>
                <a:latin typeface="Calibri" panose="020F0502020204030204" pitchFamily="34" charset="0"/>
              </a:rPr>
              <a:t>le texte introductif en haut puis le cadre avec les questions/critères</a:t>
            </a:r>
          </a:p>
          <a:p>
            <a:pPr marL="285750" indent="-285750">
              <a:buFontTx/>
              <a:buChar char="-"/>
            </a:pPr>
            <a:r>
              <a:rPr lang="fr-FR" sz="1400" dirty="0">
                <a:solidFill>
                  <a:schemeClr val="bg1"/>
                </a:solidFill>
                <a:latin typeface="Calibri" panose="020F0502020204030204" pitchFamily="34" charset="0"/>
              </a:rPr>
              <a:t>Afficher </a:t>
            </a:r>
            <a:r>
              <a:rPr lang="fr-FR" sz="1400" dirty="0" smtClean="0">
                <a:solidFill>
                  <a:schemeClr val="bg1"/>
                </a:solidFill>
                <a:latin typeface="Calibri" panose="020F0502020204030204" pitchFamily="34" charset="0"/>
              </a:rPr>
              <a:t>toutes les questions </a:t>
            </a:r>
            <a:r>
              <a:rPr lang="fr-FR" sz="1400" dirty="0">
                <a:solidFill>
                  <a:schemeClr val="bg1"/>
                </a:solidFill>
                <a:latin typeface="Calibri" panose="020F0502020204030204" pitchFamily="34" charset="0"/>
              </a:rPr>
              <a:t>de qualification </a:t>
            </a:r>
          </a:p>
          <a:p>
            <a:endParaRPr lang="fr-FR" sz="1400" b="1" dirty="0">
              <a:solidFill>
                <a:schemeClr val="bg1"/>
              </a:solidFill>
              <a:latin typeface="Calibri" panose="020F0502020204030204" pitchFamily="34" charset="0"/>
            </a:endParaRPr>
          </a:p>
        </p:txBody>
      </p:sp>
      <p:pic>
        <p:nvPicPr>
          <p:cNvPr id="28" name="Image 27"/>
          <p:cNvPicPr>
            <a:picLocks noChangeAspect="1"/>
          </p:cNvPicPr>
          <p:nvPr/>
        </p:nvPicPr>
        <p:blipFill>
          <a:blip r:embed="rId2"/>
          <a:stretch>
            <a:fillRect/>
          </a:stretch>
        </p:blipFill>
        <p:spPr>
          <a:xfrm>
            <a:off x="249887" y="1800221"/>
            <a:ext cx="4138107" cy="4433686"/>
          </a:xfrm>
          <a:prstGeom prst="rect">
            <a:avLst/>
          </a:prstGeom>
        </p:spPr>
      </p:pic>
      <p:sp>
        <p:nvSpPr>
          <p:cNvPr id="55" name="Rectangle 54"/>
          <p:cNvSpPr/>
          <p:nvPr/>
        </p:nvSpPr>
        <p:spPr>
          <a:xfrm>
            <a:off x="2019424" y="1772496"/>
            <a:ext cx="6546414" cy="1084015"/>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Je vais contacter mon responsable DataLab pour lui partager mon besoin.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Avant de le faire je vais formaliser et préciser mon besoin</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t>
            </a:r>
          </a:p>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Les questions ci-dessous peuvent m’aider sur cette étape :</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2" name="Groupe 1"/>
          <p:cNvGrpSpPr/>
          <p:nvPr/>
        </p:nvGrpSpPr>
        <p:grpSpPr>
          <a:xfrm>
            <a:off x="3046042" y="2983378"/>
            <a:ext cx="5392055" cy="3182718"/>
            <a:chOff x="3046042" y="2983378"/>
            <a:chExt cx="5392055" cy="3182718"/>
          </a:xfrm>
        </p:grpSpPr>
        <p:sp>
          <p:nvSpPr>
            <p:cNvPr id="29" name="Rectangle à coins arrondis 28"/>
            <p:cNvSpPr/>
            <p:nvPr/>
          </p:nvSpPr>
          <p:spPr bwMode="auto">
            <a:xfrm>
              <a:off x="3046042" y="2983378"/>
              <a:ext cx="5392055" cy="3182718"/>
            </a:xfrm>
            <a:prstGeom prst="roundRect">
              <a:avLst>
                <a:gd name="adj" fmla="val 5947"/>
              </a:avLst>
            </a:prstGeom>
            <a:solidFill>
              <a:schemeClr val="bg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pic>
          <p:nvPicPr>
            <p:cNvPr id="30" name="Image 2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3709759"/>
              <a:ext cx="224442" cy="224442"/>
            </a:xfrm>
            <a:prstGeom prst="rect">
              <a:avLst/>
            </a:prstGeom>
          </p:spPr>
        </p:pic>
        <p:pic>
          <p:nvPicPr>
            <p:cNvPr id="32" name="Image 3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009955"/>
              <a:ext cx="224442" cy="224442"/>
            </a:xfrm>
            <a:prstGeom prst="rect">
              <a:avLst/>
            </a:prstGeom>
          </p:spPr>
        </p:pic>
        <p:pic>
          <p:nvPicPr>
            <p:cNvPr id="33" name="Image 3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310151"/>
              <a:ext cx="224442" cy="224442"/>
            </a:xfrm>
            <a:prstGeom prst="rect">
              <a:avLst/>
            </a:prstGeom>
          </p:spPr>
        </p:pic>
        <p:pic>
          <p:nvPicPr>
            <p:cNvPr id="34" name="Image 3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610347"/>
              <a:ext cx="224442" cy="224442"/>
            </a:xfrm>
            <a:prstGeom prst="rect">
              <a:avLst/>
            </a:prstGeom>
          </p:spPr>
        </p:pic>
        <p:pic>
          <p:nvPicPr>
            <p:cNvPr id="35" name="Image 3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910543"/>
              <a:ext cx="224442" cy="224442"/>
            </a:xfrm>
            <a:prstGeom prst="rect">
              <a:avLst/>
            </a:prstGeom>
          </p:spPr>
        </p:pic>
        <p:pic>
          <p:nvPicPr>
            <p:cNvPr id="36" name="Image 3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5210739"/>
              <a:ext cx="224442" cy="224442"/>
            </a:xfrm>
            <a:prstGeom prst="rect">
              <a:avLst/>
            </a:prstGeom>
          </p:spPr>
        </p:pic>
        <p:pic>
          <p:nvPicPr>
            <p:cNvPr id="37" name="Image 3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5510935"/>
              <a:ext cx="224442" cy="224442"/>
            </a:xfrm>
            <a:prstGeom prst="rect">
              <a:avLst/>
            </a:prstGeom>
          </p:spPr>
        </p:pic>
        <p:pic>
          <p:nvPicPr>
            <p:cNvPr id="38" name="Image 3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5811131"/>
              <a:ext cx="224442" cy="224442"/>
            </a:xfrm>
            <a:prstGeom prst="rect">
              <a:avLst/>
            </a:prstGeom>
          </p:spPr>
        </p:pic>
        <p:grpSp>
          <p:nvGrpSpPr>
            <p:cNvPr id="39" name="Groupe 38"/>
            <p:cNvGrpSpPr/>
            <p:nvPr/>
          </p:nvGrpSpPr>
          <p:grpSpPr>
            <a:xfrm>
              <a:off x="3190859" y="3390979"/>
              <a:ext cx="5028874" cy="307777"/>
              <a:chOff x="1800349" y="1971324"/>
              <a:chExt cx="5028874" cy="307777"/>
            </a:xfrm>
          </p:grpSpPr>
          <p:pic>
            <p:nvPicPr>
              <p:cNvPr id="40" name="Image 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41" name="ZoneTexte 40"/>
              <p:cNvSpPr txBox="1"/>
              <p:nvPr/>
            </p:nvSpPr>
            <p:spPr>
              <a:xfrm>
                <a:off x="2024790" y="1971324"/>
                <a:ext cx="4804433" cy="307777"/>
              </a:xfrm>
              <a:prstGeom prst="rect">
                <a:avLst/>
              </a:prstGeom>
              <a:noFill/>
            </p:spPr>
            <p:txBody>
              <a:bodyPr wrap="square" rtlCol="0">
                <a:spAutoFit/>
              </a:bodyPr>
              <a:lstStyle/>
              <a:p>
                <a:r>
                  <a:rPr lang="fr-FR" sz="1400" dirty="0" smtClean="0">
                    <a:solidFill>
                      <a:schemeClr val="accent4">
                        <a:lumMod val="65000"/>
                        <a:lumOff val="35000"/>
                      </a:schemeClr>
                    </a:solidFill>
                    <a:latin typeface="Calibri" panose="020F0502020204030204" pitchFamily="34" charset="0"/>
                  </a:rPr>
                  <a:t>Ai-je besoin de manipuler un volume important de données ?</a:t>
                </a:r>
                <a:endParaRPr lang="fr-FR" sz="1400" dirty="0">
                  <a:solidFill>
                    <a:schemeClr val="accent4">
                      <a:lumMod val="65000"/>
                      <a:lumOff val="35000"/>
                    </a:schemeClr>
                  </a:solidFill>
                  <a:latin typeface="Calibri" panose="020F0502020204030204" pitchFamily="34" charset="0"/>
                </a:endParaRPr>
              </a:p>
            </p:txBody>
          </p:sp>
        </p:grpSp>
        <p:sp>
          <p:nvSpPr>
            <p:cNvPr id="42" name="ZoneTexte 41"/>
            <p:cNvSpPr txBox="1"/>
            <p:nvPr/>
          </p:nvSpPr>
          <p:spPr>
            <a:xfrm>
              <a:off x="3415300" y="3688343"/>
              <a:ext cx="3734981" cy="307777"/>
            </a:xfrm>
            <a:prstGeom prst="rect">
              <a:avLst/>
            </a:prstGeom>
            <a:noFill/>
          </p:spPr>
          <p:txBody>
            <a:bodyPr wrap="square" rtlCol="0">
              <a:spAutoFit/>
            </a:bodyPr>
            <a:lstStyle/>
            <a:p>
              <a:r>
                <a:rPr lang="fr-FR" sz="1400" dirty="0" smtClean="0">
                  <a:solidFill>
                    <a:schemeClr val="accent4">
                      <a:lumMod val="65000"/>
                      <a:lumOff val="35000"/>
                    </a:schemeClr>
                  </a:solidFill>
                  <a:latin typeface="Calibri" panose="020F0502020204030204" pitchFamily="34" charset="0"/>
                </a:rPr>
                <a:t>Ai-je besoin de données hétérogènes ?</a:t>
              </a:r>
              <a:endParaRPr lang="fr-FR" sz="1400" dirty="0">
                <a:solidFill>
                  <a:schemeClr val="accent4">
                    <a:lumMod val="65000"/>
                    <a:lumOff val="35000"/>
                  </a:schemeClr>
                </a:solidFill>
                <a:latin typeface="Calibri" panose="020F0502020204030204" pitchFamily="34" charset="0"/>
              </a:endParaRPr>
            </a:p>
          </p:txBody>
        </p:sp>
        <p:sp>
          <p:nvSpPr>
            <p:cNvPr id="43" name="ZoneTexte 42"/>
            <p:cNvSpPr txBox="1"/>
            <p:nvPr/>
          </p:nvSpPr>
          <p:spPr>
            <a:xfrm>
              <a:off x="3408041" y="3994541"/>
              <a:ext cx="3734981" cy="307777"/>
            </a:xfrm>
            <a:prstGeom prst="rect">
              <a:avLst/>
            </a:prstGeom>
            <a:noFill/>
          </p:spPr>
          <p:txBody>
            <a:bodyPr wrap="square" rtlCol="0">
              <a:spAutoFit/>
            </a:bodyPr>
            <a:lstStyle/>
            <a:p>
              <a:r>
                <a:rPr lang="fr-FR" sz="1400" dirty="0" smtClean="0">
                  <a:solidFill>
                    <a:schemeClr val="accent4">
                      <a:lumMod val="65000"/>
                      <a:lumOff val="35000"/>
                    </a:schemeClr>
                  </a:solidFill>
                  <a:latin typeface="Calibri" panose="020F0502020204030204" pitchFamily="34" charset="0"/>
                </a:rPr>
                <a:t>Dois-je croiser plusieurs sources de données ?</a:t>
              </a:r>
              <a:endParaRPr lang="fr-FR" sz="1400" dirty="0">
                <a:solidFill>
                  <a:schemeClr val="accent4">
                    <a:lumMod val="65000"/>
                    <a:lumOff val="35000"/>
                  </a:schemeClr>
                </a:solidFill>
                <a:latin typeface="Calibri" panose="020F0502020204030204" pitchFamily="34" charset="0"/>
              </a:endParaRPr>
            </a:p>
          </p:txBody>
        </p:sp>
        <p:sp>
          <p:nvSpPr>
            <p:cNvPr id="44" name="ZoneTexte 43"/>
            <p:cNvSpPr txBox="1"/>
            <p:nvPr/>
          </p:nvSpPr>
          <p:spPr>
            <a:xfrm>
              <a:off x="3415300" y="4291567"/>
              <a:ext cx="4913615" cy="307777"/>
            </a:xfrm>
            <a:prstGeom prst="rect">
              <a:avLst/>
            </a:prstGeom>
            <a:noFill/>
          </p:spPr>
          <p:txBody>
            <a:bodyPr wrap="square" rtlCol="0">
              <a:spAutoFit/>
            </a:bodyPr>
            <a:lstStyle/>
            <a:p>
              <a:r>
                <a:rPr lang="fr-FR" sz="1400" dirty="0" smtClean="0">
                  <a:solidFill>
                    <a:schemeClr val="accent4">
                      <a:lumMod val="65000"/>
                      <a:lumOff val="35000"/>
                    </a:schemeClr>
                  </a:solidFill>
                  <a:latin typeface="Calibri" panose="020F0502020204030204" pitchFamily="34" charset="0"/>
                </a:rPr>
                <a:t>Ai-je besoin de données non disponibles dans le DataLake ?</a:t>
              </a:r>
              <a:endParaRPr lang="fr-FR" sz="1400" dirty="0">
                <a:solidFill>
                  <a:schemeClr val="accent4">
                    <a:lumMod val="65000"/>
                    <a:lumOff val="35000"/>
                  </a:schemeClr>
                </a:solidFill>
                <a:latin typeface="Calibri" panose="020F0502020204030204" pitchFamily="34" charset="0"/>
              </a:endParaRPr>
            </a:p>
          </p:txBody>
        </p:sp>
        <p:sp>
          <p:nvSpPr>
            <p:cNvPr id="45" name="ZoneTexte 44"/>
            <p:cNvSpPr txBox="1"/>
            <p:nvPr/>
          </p:nvSpPr>
          <p:spPr>
            <a:xfrm>
              <a:off x="3415300" y="4596115"/>
              <a:ext cx="4913615" cy="307777"/>
            </a:xfrm>
            <a:prstGeom prst="rect">
              <a:avLst/>
            </a:prstGeom>
            <a:noFill/>
          </p:spPr>
          <p:txBody>
            <a:bodyPr wrap="square" rtlCol="0">
              <a:spAutoFit/>
            </a:bodyPr>
            <a:lstStyle/>
            <a:p>
              <a:r>
                <a:rPr lang="fr-FR" sz="1400" dirty="0" smtClean="0">
                  <a:solidFill>
                    <a:schemeClr val="accent4">
                      <a:lumMod val="65000"/>
                      <a:lumOff val="35000"/>
                    </a:schemeClr>
                  </a:solidFill>
                  <a:latin typeface="Calibri" panose="020F0502020204030204" pitchFamily="34" charset="0"/>
                </a:rPr>
                <a:t>Ai-je un doute sur la faisabilité des traitements de données ?</a:t>
              </a:r>
              <a:endParaRPr lang="fr-FR" sz="1400" dirty="0">
                <a:solidFill>
                  <a:schemeClr val="accent4">
                    <a:lumMod val="65000"/>
                    <a:lumOff val="35000"/>
                  </a:schemeClr>
                </a:solidFill>
                <a:latin typeface="Calibri" panose="020F0502020204030204" pitchFamily="34" charset="0"/>
              </a:endParaRPr>
            </a:p>
          </p:txBody>
        </p:sp>
        <p:sp>
          <p:nvSpPr>
            <p:cNvPr id="46" name="ZoneTexte 45"/>
            <p:cNvSpPr txBox="1"/>
            <p:nvPr/>
          </p:nvSpPr>
          <p:spPr>
            <a:xfrm>
              <a:off x="3415300" y="4891959"/>
              <a:ext cx="4704706" cy="307777"/>
            </a:xfrm>
            <a:prstGeom prst="rect">
              <a:avLst/>
            </a:prstGeom>
            <a:noFill/>
          </p:spPr>
          <p:txBody>
            <a:bodyPr wrap="square" rtlCol="0">
              <a:spAutoFit/>
            </a:bodyPr>
            <a:lstStyle/>
            <a:p>
              <a:r>
                <a:rPr lang="fr-FR" sz="1400" dirty="0" smtClean="0">
                  <a:solidFill>
                    <a:schemeClr val="accent4">
                      <a:lumMod val="65000"/>
                      <a:lumOff val="35000"/>
                    </a:schemeClr>
                  </a:solidFill>
                  <a:latin typeface="Calibri" panose="020F0502020204030204" pitchFamily="34" charset="0"/>
                </a:rPr>
                <a:t>Est-ce que je souhaite tester de nouveaux algorithmes ?</a:t>
              </a:r>
              <a:endParaRPr lang="fr-FR" sz="1400" dirty="0">
                <a:solidFill>
                  <a:schemeClr val="accent4">
                    <a:lumMod val="65000"/>
                    <a:lumOff val="35000"/>
                  </a:schemeClr>
                </a:solidFill>
                <a:latin typeface="Calibri" panose="020F0502020204030204" pitchFamily="34" charset="0"/>
              </a:endParaRPr>
            </a:p>
          </p:txBody>
        </p:sp>
        <p:sp>
          <p:nvSpPr>
            <p:cNvPr id="52" name="ZoneTexte 51"/>
            <p:cNvSpPr txBox="1"/>
            <p:nvPr/>
          </p:nvSpPr>
          <p:spPr>
            <a:xfrm>
              <a:off x="3408040" y="5194578"/>
              <a:ext cx="4811693" cy="307777"/>
            </a:xfrm>
            <a:prstGeom prst="rect">
              <a:avLst/>
            </a:prstGeom>
            <a:noFill/>
          </p:spPr>
          <p:txBody>
            <a:bodyPr wrap="square" rtlCol="0">
              <a:spAutoFit/>
            </a:bodyPr>
            <a:lstStyle/>
            <a:p>
              <a:r>
                <a:rPr lang="fr-FR" sz="1400" dirty="0" smtClean="0">
                  <a:solidFill>
                    <a:schemeClr val="accent4">
                      <a:lumMod val="65000"/>
                      <a:lumOff val="35000"/>
                    </a:schemeClr>
                  </a:solidFill>
                  <a:latin typeface="Calibri" panose="020F0502020204030204" pitchFamily="34" charset="0"/>
                </a:rPr>
                <a:t>Ai-je besoin d’une capacité de traitement importante ?</a:t>
              </a:r>
              <a:endParaRPr lang="fr-FR" sz="1400" dirty="0">
                <a:solidFill>
                  <a:schemeClr val="accent4">
                    <a:lumMod val="65000"/>
                    <a:lumOff val="35000"/>
                  </a:schemeClr>
                </a:solidFill>
                <a:latin typeface="Calibri" panose="020F0502020204030204" pitchFamily="34" charset="0"/>
              </a:endParaRPr>
            </a:p>
          </p:txBody>
        </p:sp>
        <p:sp>
          <p:nvSpPr>
            <p:cNvPr id="53" name="ZoneTexte 52"/>
            <p:cNvSpPr txBox="1"/>
            <p:nvPr/>
          </p:nvSpPr>
          <p:spPr>
            <a:xfrm>
              <a:off x="3415300" y="5489957"/>
              <a:ext cx="4804433" cy="307777"/>
            </a:xfrm>
            <a:prstGeom prst="rect">
              <a:avLst/>
            </a:prstGeom>
            <a:noFill/>
          </p:spPr>
          <p:txBody>
            <a:bodyPr wrap="square" rtlCol="0">
              <a:spAutoFit/>
            </a:bodyPr>
            <a:lstStyle/>
            <a:p>
              <a:r>
                <a:rPr lang="fr-FR" sz="1400" dirty="0" smtClean="0">
                  <a:solidFill>
                    <a:schemeClr val="accent4">
                      <a:lumMod val="65000"/>
                      <a:lumOff val="35000"/>
                    </a:schemeClr>
                  </a:solidFill>
                  <a:latin typeface="Calibri" panose="020F0502020204030204" pitchFamily="34" charset="0"/>
                </a:rPr>
                <a:t>Ai-je besoin d’écrire des données dans un espace dédié ?</a:t>
              </a:r>
              <a:endParaRPr lang="fr-FR" sz="1400" dirty="0">
                <a:solidFill>
                  <a:schemeClr val="accent4">
                    <a:lumMod val="65000"/>
                    <a:lumOff val="35000"/>
                  </a:schemeClr>
                </a:solidFill>
                <a:latin typeface="Calibri" panose="020F0502020204030204" pitchFamily="34" charset="0"/>
              </a:endParaRPr>
            </a:p>
          </p:txBody>
        </p:sp>
        <p:sp>
          <p:nvSpPr>
            <p:cNvPr id="54" name="ZoneTexte 53"/>
            <p:cNvSpPr txBox="1"/>
            <p:nvPr/>
          </p:nvSpPr>
          <p:spPr>
            <a:xfrm>
              <a:off x="3415300" y="5792576"/>
              <a:ext cx="3734981" cy="261610"/>
            </a:xfrm>
            <a:prstGeom prst="rect">
              <a:avLst/>
            </a:prstGeom>
            <a:noFill/>
          </p:spPr>
          <p:txBody>
            <a:bodyPr wrap="square" rtlCol="0">
              <a:spAutoFit/>
            </a:bodyPr>
            <a:lstStyle/>
            <a:p>
              <a:r>
                <a:rPr lang="fr-FR" sz="1100" dirty="0" smtClean="0">
                  <a:solidFill>
                    <a:schemeClr val="accent4">
                      <a:lumMod val="65000"/>
                      <a:lumOff val="35000"/>
                    </a:schemeClr>
                  </a:solidFill>
                  <a:latin typeface="Calibri" panose="020F0502020204030204" pitchFamily="34" charset="0"/>
                </a:rPr>
                <a:t>…</a:t>
              </a:r>
              <a:endParaRPr lang="fr-FR" sz="1100" dirty="0">
                <a:solidFill>
                  <a:schemeClr val="accent4">
                    <a:lumMod val="65000"/>
                    <a:lumOff val="35000"/>
                  </a:schemeClr>
                </a:solidFill>
                <a:latin typeface="Calibri" panose="020F0502020204030204" pitchFamily="34" charset="0"/>
              </a:endParaRPr>
            </a:p>
          </p:txBody>
        </p:sp>
        <p:grpSp>
          <p:nvGrpSpPr>
            <p:cNvPr id="56" name="Groupe 55"/>
            <p:cNvGrpSpPr/>
            <p:nvPr/>
          </p:nvGrpSpPr>
          <p:grpSpPr>
            <a:xfrm>
              <a:off x="3190859" y="3093206"/>
              <a:ext cx="5028874" cy="307777"/>
              <a:chOff x="1800349" y="1971324"/>
              <a:chExt cx="5028874" cy="307777"/>
            </a:xfrm>
          </p:grpSpPr>
          <p:pic>
            <p:nvPicPr>
              <p:cNvPr id="57" name="Image 5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58" name="ZoneTexte 57"/>
              <p:cNvSpPr txBox="1"/>
              <p:nvPr/>
            </p:nvSpPr>
            <p:spPr>
              <a:xfrm>
                <a:off x="2024790" y="1971324"/>
                <a:ext cx="4804433" cy="307777"/>
              </a:xfrm>
              <a:prstGeom prst="rect">
                <a:avLst/>
              </a:prstGeom>
              <a:noFill/>
            </p:spPr>
            <p:txBody>
              <a:bodyPr wrap="square" rtlCol="0">
                <a:spAutoFit/>
              </a:bodyPr>
              <a:lstStyle/>
              <a:p>
                <a:r>
                  <a:rPr lang="fr-FR" sz="1400" dirty="0" smtClean="0">
                    <a:solidFill>
                      <a:schemeClr val="accent4">
                        <a:lumMod val="65000"/>
                        <a:lumOff val="35000"/>
                      </a:schemeClr>
                    </a:solidFill>
                    <a:latin typeface="Calibri" panose="020F0502020204030204" pitchFamily="34" charset="0"/>
                  </a:rPr>
                  <a:t>Description du besoin et des problématiques associées</a:t>
                </a:r>
                <a:endParaRPr lang="fr-FR" sz="1400" dirty="0">
                  <a:solidFill>
                    <a:schemeClr val="accent4">
                      <a:lumMod val="65000"/>
                      <a:lumOff val="35000"/>
                    </a:schemeClr>
                  </a:solidFill>
                  <a:latin typeface="Calibri" panose="020F0502020204030204" pitchFamily="34" charset="0"/>
                </a:endParaRPr>
              </a:p>
            </p:txBody>
          </p:sp>
        </p:grpSp>
      </p:grpSp>
      <p:grpSp>
        <p:nvGrpSpPr>
          <p:cNvPr id="59" name="Groupe 58"/>
          <p:cNvGrpSpPr/>
          <p:nvPr/>
        </p:nvGrpSpPr>
        <p:grpSpPr>
          <a:xfrm>
            <a:off x="745442" y="986685"/>
            <a:ext cx="7066026" cy="552080"/>
            <a:chOff x="745442" y="986685"/>
            <a:chExt cx="7066026" cy="552080"/>
          </a:xfrm>
        </p:grpSpPr>
        <p:grpSp>
          <p:nvGrpSpPr>
            <p:cNvPr id="60" name="Groupe 59"/>
            <p:cNvGrpSpPr/>
            <p:nvPr/>
          </p:nvGrpSpPr>
          <p:grpSpPr>
            <a:xfrm>
              <a:off x="745442" y="986685"/>
              <a:ext cx="7066026" cy="552080"/>
              <a:chOff x="2691257" y="529120"/>
              <a:chExt cx="7066026" cy="552080"/>
            </a:xfrm>
          </p:grpSpPr>
          <p:sp>
            <p:nvSpPr>
              <p:cNvPr id="66" name="Pentagone 6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66"/>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Ellipse 69"/>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1" name="Groupe 70"/>
              <p:cNvGrpSpPr/>
              <p:nvPr/>
            </p:nvGrpSpPr>
            <p:grpSpPr>
              <a:xfrm>
                <a:off x="8732261" y="529120"/>
                <a:ext cx="551453" cy="549030"/>
                <a:chOff x="9401004" y="529120"/>
                <a:chExt cx="551453" cy="549030"/>
              </a:xfrm>
            </p:grpSpPr>
            <p:sp>
              <p:nvSpPr>
                <p:cNvPr id="89" name="Ellipse 8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Image 89"/>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8" name="Ellipse 87"/>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1" name="Image 60"/>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62" name="Image 61"/>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63" name="Image 62"/>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64" name="Image 63"/>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5" name="Image 6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2" name="Image 71"/>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989811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smtClean="0">
                <a:latin typeface="+mn-lt"/>
              </a:rPr>
              <a:t>Ecran n°12</a:t>
            </a:r>
            <a:r>
              <a:rPr lang="fr-FR" sz="2000" dirty="0" smtClean="0">
                <a:latin typeface="+mn-lt"/>
              </a:rPr>
              <a:t/>
            </a:r>
            <a:br>
              <a:rPr lang="fr-FR" sz="2000" dirty="0" smtClean="0">
                <a:latin typeface="+mn-lt"/>
              </a:rPr>
            </a:br>
            <a:r>
              <a:rPr lang="fr-FR" sz="2000" dirty="0" smtClean="0">
                <a:latin typeface="+mn-lt"/>
              </a:rPr>
              <a:t>Faciliter l’instruction de ma demande</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smtClean="0">
                <a:solidFill>
                  <a:schemeClr val="bg1"/>
                </a:solidFill>
                <a:latin typeface="Calibri" panose="020F0502020204030204" pitchFamily="34" charset="0"/>
              </a:rPr>
              <a:t>Marc </a:t>
            </a:r>
            <a:r>
              <a:rPr lang="fr-FR" sz="1400" dirty="0">
                <a:solidFill>
                  <a:schemeClr val="bg1"/>
                </a:solidFill>
                <a:latin typeface="Calibri" panose="020F0502020204030204" pitchFamily="34" charset="0"/>
              </a:rPr>
              <a:t>et le bureau reste affiché de l’écran </a:t>
            </a:r>
            <a:r>
              <a:rPr lang="fr-FR" sz="1400" dirty="0" smtClean="0">
                <a:solidFill>
                  <a:schemeClr val="bg1"/>
                </a:solidFill>
                <a:latin typeface="Calibri" panose="020F0502020204030204" pitchFamily="34" charset="0"/>
              </a:rPr>
              <a:t>précédent</a:t>
            </a:r>
          </a:p>
          <a:p>
            <a:pPr marL="285750" indent="-285750">
              <a:buFontTx/>
              <a:buChar char="-"/>
            </a:pPr>
            <a:r>
              <a:rPr lang="fr-FR" sz="1400" dirty="0" smtClean="0">
                <a:solidFill>
                  <a:schemeClr val="bg1"/>
                </a:solidFill>
                <a:latin typeface="Calibri" panose="020F0502020204030204" pitchFamily="34" charset="0"/>
              </a:rPr>
              <a:t>Affichage du texte </a:t>
            </a:r>
            <a:endParaRPr lang="fr-FR" sz="1400" dirty="0">
              <a:solidFill>
                <a:schemeClr val="bg1"/>
              </a:solidFill>
              <a:latin typeface="Calibri" panose="020F0502020204030204" pitchFamily="34" charset="0"/>
            </a:endParaRPr>
          </a:p>
        </p:txBody>
      </p:sp>
      <p:pic>
        <p:nvPicPr>
          <p:cNvPr id="28" name="Image 27"/>
          <p:cNvPicPr>
            <a:picLocks noChangeAspect="1"/>
          </p:cNvPicPr>
          <p:nvPr/>
        </p:nvPicPr>
        <p:blipFill>
          <a:blip r:embed="rId2"/>
          <a:stretch>
            <a:fillRect/>
          </a:stretch>
        </p:blipFill>
        <p:spPr>
          <a:xfrm>
            <a:off x="249887" y="1800221"/>
            <a:ext cx="4138107" cy="4433686"/>
          </a:xfrm>
          <a:prstGeom prst="rect">
            <a:avLst/>
          </a:prstGeom>
        </p:spPr>
      </p:pic>
      <p:sp>
        <p:nvSpPr>
          <p:cNvPr id="55" name="Rectangle 54"/>
          <p:cNvSpPr/>
          <p:nvPr/>
        </p:nvSpPr>
        <p:spPr>
          <a:xfrm>
            <a:off x="2594667" y="2086394"/>
            <a:ext cx="5590626" cy="1277786"/>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Bien décrire mon besoin est essentiel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pour permettre une qualification améliorer de celui-ci par les équipes DataLab et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permettre de valider la pertinence de l’usage de la Plateforme Hadoop Groupe et du DataLab.</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7443230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3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97043" y="1635314"/>
            <a:ext cx="2801404" cy="3604298"/>
          </a:xfrm>
          <a:prstGeom prst="rect">
            <a:avLst/>
          </a:prstGeom>
        </p:spPr>
      </p:pic>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n°13</a:t>
            </a:r>
            <a:r>
              <a:rPr lang="fr-FR" sz="2000" dirty="0">
                <a:latin typeface="+mn-lt"/>
              </a:rPr>
              <a:t/>
            </a:r>
            <a:br>
              <a:rPr lang="fr-FR" sz="2000" dirty="0">
                <a:latin typeface="+mn-lt"/>
              </a:rPr>
            </a:br>
            <a:r>
              <a:rPr lang="fr-FR" sz="2000" dirty="0" smtClean="0">
                <a:latin typeface="+mn-lt"/>
              </a:rPr>
              <a:t>Expression de mon besoin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361209"/>
            <a:ext cx="8386325" cy="981423"/>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Maintenant que j’ai qualifié mon besoin,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je prends contact avec mon responsable DataLab</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 et partage celui-ci avec lui. Je lui transmets l’ensemble des éléments que j’ai préparé en amont pour faciliter sa compréhension et l’étude ensuite.</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280088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n°14</a:t>
            </a:r>
            <a:r>
              <a:rPr lang="fr-FR" sz="2000" dirty="0">
                <a:latin typeface="+mn-lt"/>
              </a:rPr>
              <a:t/>
            </a:r>
            <a:br>
              <a:rPr lang="fr-FR" sz="2000" dirty="0">
                <a:latin typeface="+mn-lt"/>
              </a:rPr>
            </a:br>
            <a:r>
              <a:rPr lang="fr-FR" sz="2000" dirty="0" smtClean="0">
                <a:latin typeface="+mn-lt"/>
              </a:rPr>
              <a:t>Réception du besoin par le responsable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361209"/>
            <a:ext cx="8386325" cy="981423"/>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Mon responsable DataLab prend connaissance de mon besoin et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me propose d’échanger pour bien comprendre mon besoin</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 Il me pose quelques questions complémentaires pour approfondir un peu les éléments que je lui ai partagé.</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6" name="Image 25"/>
          <p:cNvPicPr>
            <a:picLocks noChangeAspect="1"/>
          </p:cNvPicPr>
          <p:nvPr/>
        </p:nvPicPr>
        <p:blipFill rotWithShape="1">
          <a:blip r:embed="rId2" cstate="email">
            <a:extLst>
              <a:ext uri="{28A0092B-C50C-407E-A947-70E740481C1C}">
                <a14:useLocalDpi xmlns:a14="http://schemas.microsoft.com/office/drawing/2010/main"/>
              </a:ext>
            </a:extLst>
          </a:blip>
          <a:srcRect l="18279"/>
          <a:stretch/>
        </p:blipFill>
        <p:spPr>
          <a:xfrm>
            <a:off x="2593075" y="1737363"/>
            <a:ext cx="3359319" cy="3328968"/>
          </a:xfrm>
          <a:prstGeom prst="rect">
            <a:avLst/>
          </a:prstGeom>
        </p:spPr>
      </p:pic>
      <p:grpSp>
        <p:nvGrpSpPr>
          <p:cNvPr id="27" name="Groupe 26"/>
          <p:cNvGrpSpPr/>
          <p:nvPr/>
        </p:nvGrpSpPr>
        <p:grpSpPr>
          <a:xfrm>
            <a:off x="745442" y="986685"/>
            <a:ext cx="7066026" cy="55208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4428570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n°15</a:t>
            </a:r>
            <a:r>
              <a:rPr lang="fr-FR" sz="2000" dirty="0">
                <a:latin typeface="+mn-lt"/>
              </a:rPr>
              <a:t/>
            </a:r>
            <a:br>
              <a:rPr lang="fr-FR" sz="2000" dirty="0">
                <a:latin typeface="+mn-lt"/>
              </a:rPr>
            </a:br>
            <a:r>
              <a:rPr lang="fr-FR" sz="2000" dirty="0" smtClean="0">
                <a:latin typeface="+mn-lt"/>
              </a:rPr>
              <a:t>Validation de la conformité</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38569" y="5306617"/>
            <a:ext cx="8386325" cy="981423"/>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 la fin de notre échange, il m’informe qu’avant d’étudier mon besoin de façon plus complète,</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 il va communiqué celui-ci au Chief Data Management </a:t>
            </a:r>
            <a:r>
              <a:rPr lang="fr-FR" b="1" dirty="0" err="1" smtClean="0">
                <a:solidFill>
                  <a:schemeClr val="tx1">
                    <a:lumMod val="75000"/>
                    <a:lumOff val="25000"/>
                  </a:schemeClr>
                </a:solidFill>
                <a:ea typeface="Yu Gothic Light" panose="020B0300000000000000" pitchFamily="34" charset="-128"/>
                <a:cs typeface="Times New Roman" panose="02020603050405020304" pitchFamily="18" charset="0"/>
              </a:rPr>
              <a:t>Officer</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 (CDMO)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pour qu’il puisse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valider la conformité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de celui-ci.</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6" name="Image 25"/>
          <p:cNvPicPr>
            <a:picLocks noChangeAspect="1"/>
          </p:cNvPicPr>
          <p:nvPr/>
        </p:nvPicPr>
        <p:blipFill rotWithShape="1">
          <a:blip r:embed="rId2" cstate="email">
            <a:extLst>
              <a:ext uri="{28A0092B-C50C-407E-A947-70E740481C1C}">
                <a14:useLocalDpi xmlns:a14="http://schemas.microsoft.com/office/drawing/2010/main"/>
              </a:ext>
            </a:extLst>
          </a:blip>
          <a:srcRect l="18279"/>
          <a:stretch/>
        </p:blipFill>
        <p:spPr>
          <a:xfrm>
            <a:off x="2593075" y="1737363"/>
            <a:ext cx="3359319" cy="3328968"/>
          </a:xfrm>
          <a:prstGeom prst="rect">
            <a:avLst/>
          </a:prstGeom>
        </p:spPr>
      </p:pic>
      <p:grpSp>
        <p:nvGrpSpPr>
          <p:cNvPr id="27" name="Groupe 26"/>
          <p:cNvGrpSpPr/>
          <p:nvPr/>
        </p:nvGrpSpPr>
        <p:grpSpPr>
          <a:xfrm>
            <a:off x="745442" y="986685"/>
            <a:ext cx="7066026" cy="55208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298832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n°16</a:t>
            </a:r>
            <a:r>
              <a:rPr lang="fr-FR" sz="2000" dirty="0">
                <a:latin typeface="+mn-lt"/>
              </a:rPr>
              <a:t/>
            </a:r>
            <a:br>
              <a:rPr lang="fr-FR" sz="2000" dirty="0">
                <a:latin typeface="+mn-lt"/>
              </a:rPr>
            </a:br>
            <a:r>
              <a:rPr lang="fr-FR" sz="2000" dirty="0" smtClean="0">
                <a:latin typeface="+mn-lt"/>
              </a:rPr>
              <a:t>Intervention du CDMO</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479120"/>
            <a:ext cx="8386325" cy="685059"/>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Mon responsable DataLab partage mon besoin avec le CDMO </a:t>
            </a:r>
            <a:b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pour que celui-ci puisse étudier et valider la conformité de mon besoin. </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5" name="Image 4"/>
          <p:cNvPicPr>
            <a:picLocks noChangeAspect="1"/>
          </p:cNvPicPr>
          <p:nvPr/>
        </p:nvPicPr>
        <p:blipFill>
          <a:blip r:embed="rId2"/>
          <a:stretch>
            <a:fillRect/>
          </a:stretch>
        </p:blipFill>
        <p:spPr>
          <a:xfrm flipH="1">
            <a:off x="2717467" y="1560389"/>
            <a:ext cx="3310415" cy="3627434"/>
          </a:xfrm>
          <a:prstGeom prst="rect">
            <a:avLst/>
          </a:prstGeom>
        </p:spPr>
      </p:pic>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e 38"/>
              <p:cNvGrpSpPr/>
              <p:nvPr/>
            </p:nvGrpSpPr>
            <p:grpSpPr>
              <a:xfrm>
                <a:off x="8732261" y="529120"/>
                <a:ext cx="551453" cy="549030"/>
                <a:chOff x="9401004" y="529120"/>
                <a:chExt cx="551453" cy="549030"/>
              </a:xfrm>
            </p:grpSpPr>
            <p:sp>
              <p:nvSpPr>
                <p:cNvPr id="41" name="Ellipse 40"/>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2" name="Image 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0" name="Ellipse 39"/>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3" name="Image 42"/>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725747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stretch>
            <a:fillRect/>
          </a:stretch>
        </p:blipFill>
        <p:spPr>
          <a:xfrm>
            <a:off x="1947524" y="1033045"/>
            <a:ext cx="8562975" cy="4829175"/>
          </a:xfrm>
          <a:prstGeom prst="rect">
            <a:avLst/>
          </a:prstGeom>
        </p:spPr>
      </p:pic>
      <p:sp>
        <p:nvSpPr>
          <p:cNvPr id="12" name="Rectangle 11"/>
          <p:cNvSpPr/>
          <p:nvPr/>
        </p:nvSpPr>
        <p:spPr>
          <a:xfrm>
            <a:off x="1974820" y="1574479"/>
            <a:ext cx="6046599" cy="4274094"/>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p:nvPr/>
        </p:nvCxnSpPr>
        <p:spPr>
          <a:xfrm flipV="1">
            <a:off x="1511437" y="4331326"/>
            <a:ext cx="354842" cy="1364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58056" y="4331326"/>
            <a:ext cx="1569493" cy="923330"/>
          </a:xfrm>
          <a:prstGeom prst="rect">
            <a:avLst/>
          </a:prstGeom>
          <a:noFill/>
        </p:spPr>
        <p:txBody>
          <a:bodyPr wrap="square" rtlCol="0">
            <a:spAutoFit/>
          </a:bodyPr>
          <a:lstStyle/>
          <a:p>
            <a:pPr algn="r"/>
            <a:r>
              <a:rPr lang="fr-FR" dirty="0" smtClean="0"/>
              <a:t>Maquette </a:t>
            </a:r>
            <a:br>
              <a:rPr lang="fr-FR" dirty="0" smtClean="0"/>
            </a:br>
            <a:r>
              <a:rPr lang="fr-FR" dirty="0" smtClean="0"/>
              <a:t>de l’écran </a:t>
            </a:r>
            <a:br>
              <a:rPr lang="fr-FR" dirty="0" smtClean="0"/>
            </a:br>
            <a:r>
              <a:rPr lang="fr-FR" dirty="0" smtClean="0"/>
              <a:t>du e-Learning</a:t>
            </a:r>
            <a:endParaRPr lang="fr-FR" dirty="0"/>
          </a:p>
        </p:txBody>
      </p:sp>
      <p:sp>
        <p:nvSpPr>
          <p:cNvPr id="131" name="Rectangle 130"/>
          <p:cNvSpPr/>
          <p:nvPr/>
        </p:nvSpPr>
        <p:spPr>
          <a:xfrm>
            <a:off x="1974819" y="1058445"/>
            <a:ext cx="4231447" cy="466465"/>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2" name="Connecteur droit avec flèche 131"/>
          <p:cNvCxnSpPr/>
          <p:nvPr/>
        </p:nvCxnSpPr>
        <p:spPr>
          <a:xfrm>
            <a:off x="1688858" y="762328"/>
            <a:ext cx="236783" cy="27071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3" name="ZoneTexte 132"/>
          <p:cNvSpPr txBox="1"/>
          <p:nvPr/>
        </p:nvSpPr>
        <p:spPr>
          <a:xfrm>
            <a:off x="287967" y="115997"/>
            <a:ext cx="2490707" cy="646331"/>
          </a:xfrm>
          <a:prstGeom prst="rect">
            <a:avLst/>
          </a:prstGeom>
          <a:noFill/>
        </p:spPr>
        <p:txBody>
          <a:bodyPr wrap="square" rtlCol="0">
            <a:spAutoFit/>
          </a:bodyPr>
          <a:lstStyle/>
          <a:p>
            <a:pPr algn="ctr"/>
            <a:r>
              <a:rPr lang="fr-FR" dirty="0" smtClean="0"/>
              <a:t>Numérotation de l’écran et titre de celui-ci</a:t>
            </a:r>
            <a:endParaRPr lang="fr-FR" dirty="0"/>
          </a:p>
        </p:txBody>
      </p:sp>
      <p:cxnSp>
        <p:nvCxnSpPr>
          <p:cNvPr id="134" name="Connecteur droit avec flèche 133"/>
          <p:cNvCxnSpPr/>
          <p:nvPr/>
        </p:nvCxnSpPr>
        <p:spPr>
          <a:xfrm flipH="1">
            <a:off x="7041928" y="705333"/>
            <a:ext cx="258760" cy="29261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5" name="ZoneTexte 134"/>
          <p:cNvSpPr txBox="1"/>
          <p:nvPr/>
        </p:nvSpPr>
        <p:spPr>
          <a:xfrm>
            <a:off x="6884710" y="107269"/>
            <a:ext cx="2738263" cy="646331"/>
          </a:xfrm>
          <a:prstGeom prst="rect">
            <a:avLst/>
          </a:prstGeom>
          <a:noFill/>
        </p:spPr>
        <p:txBody>
          <a:bodyPr wrap="square" rtlCol="0">
            <a:spAutoFit/>
          </a:bodyPr>
          <a:lstStyle/>
          <a:p>
            <a:pPr algn="ctr"/>
            <a:r>
              <a:rPr lang="fr-FR" dirty="0" smtClean="0"/>
              <a:t>Message(s) clé(s) associé à l’écran présenté</a:t>
            </a:r>
            <a:endParaRPr lang="fr-FR" dirty="0"/>
          </a:p>
        </p:txBody>
      </p:sp>
      <p:sp>
        <p:nvSpPr>
          <p:cNvPr id="136" name="Rectangle 135"/>
          <p:cNvSpPr/>
          <p:nvPr/>
        </p:nvSpPr>
        <p:spPr>
          <a:xfrm>
            <a:off x="6259899" y="1060221"/>
            <a:ext cx="4231447" cy="46646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Rectangle 136"/>
          <p:cNvSpPr/>
          <p:nvPr/>
        </p:nvSpPr>
        <p:spPr>
          <a:xfrm>
            <a:off x="8092257" y="1595034"/>
            <a:ext cx="2399089" cy="33543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Rectangle 138"/>
          <p:cNvSpPr/>
          <p:nvPr/>
        </p:nvSpPr>
        <p:spPr>
          <a:xfrm>
            <a:off x="8092257" y="5035690"/>
            <a:ext cx="2399089" cy="812883"/>
          </a:xfrm>
          <a:prstGeom prst="rect">
            <a:avLst/>
          </a:prstGeom>
          <a:noFill/>
          <a:ln w="38100">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0" name="Connecteur droit avec flèche 139"/>
          <p:cNvCxnSpPr/>
          <p:nvPr/>
        </p:nvCxnSpPr>
        <p:spPr>
          <a:xfrm flipH="1">
            <a:off x="10543126" y="3023660"/>
            <a:ext cx="258760" cy="292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1" name="ZoneTexte 140"/>
          <p:cNvSpPr txBox="1"/>
          <p:nvPr/>
        </p:nvSpPr>
        <p:spPr>
          <a:xfrm>
            <a:off x="10543126" y="1291677"/>
            <a:ext cx="1679152" cy="1754326"/>
          </a:xfrm>
          <a:prstGeom prst="rect">
            <a:avLst/>
          </a:prstGeom>
          <a:noFill/>
        </p:spPr>
        <p:txBody>
          <a:bodyPr wrap="square" rtlCol="0">
            <a:spAutoFit/>
          </a:bodyPr>
          <a:lstStyle/>
          <a:p>
            <a:r>
              <a:rPr lang="fr-FR" dirty="0" smtClean="0"/>
              <a:t>Indication pour la création du e-learning (animation, séquencement de l’affichage…)</a:t>
            </a:r>
            <a:endParaRPr lang="fr-FR" dirty="0"/>
          </a:p>
        </p:txBody>
      </p:sp>
      <p:cxnSp>
        <p:nvCxnSpPr>
          <p:cNvPr id="142" name="Connecteur droit avec flèche 141"/>
          <p:cNvCxnSpPr/>
          <p:nvPr/>
        </p:nvCxnSpPr>
        <p:spPr>
          <a:xfrm flipH="1" flipV="1">
            <a:off x="8665031" y="5889397"/>
            <a:ext cx="464456" cy="467863"/>
          </a:xfrm>
          <a:prstGeom prst="straightConnector1">
            <a:avLst/>
          </a:prstGeom>
          <a:ln w="38100">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43" name="ZoneTexte 142"/>
          <p:cNvSpPr txBox="1"/>
          <p:nvPr/>
        </p:nvSpPr>
        <p:spPr>
          <a:xfrm>
            <a:off x="9129487" y="5889396"/>
            <a:ext cx="2902857" cy="923330"/>
          </a:xfrm>
          <a:prstGeom prst="rect">
            <a:avLst/>
          </a:prstGeom>
          <a:noFill/>
        </p:spPr>
        <p:txBody>
          <a:bodyPr wrap="square" rtlCol="0">
            <a:spAutoFit/>
          </a:bodyPr>
          <a:lstStyle/>
          <a:p>
            <a:r>
              <a:rPr lang="fr-FR" dirty="0" smtClean="0"/>
              <a:t>Correspondance de l’écran avec la décomposition du cadrage des e-learning</a:t>
            </a:r>
            <a:endParaRPr lang="fr-FR" dirty="0"/>
          </a:p>
        </p:txBody>
      </p:sp>
    </p:spTree>
    <p:extLst>
      <p:ext uri="{BB962C8B-B14F-4D97-AF65-F5344CB8AC3E}">
        <p14:creationId xmlns:p14="http://schemas.microsoft.com/office/powerpoint/2010/main" val="3308130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n°17</a:t>
            </a:r>
            <a:r>
              <a:rPr lang="fr-FR" sz="2000" dirty="0">
                <a:latin typeface="+mn-lt"/>
              </a:rPr>
              <a:t/>
            </a:r>
            <a:br>
              <a:rPr lang="fr-FR" sz="2000" dirty="0">
                <a:latin typeface="+mn-lt"/>
              </a:rPr>
            </a:br>
            <a:r>
              <a:rPr lang="fr-FR" sz="2000" dirty="0">
                <a:latin typeface="+mn-lt"/>
              </a:rPr>
              <a:t>Que valide le CDMO ?</a:t>
            </a: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608948" y="746068"/>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479120"/>
            <a:ext cx="8386325"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Le CDMO va contrôler que mon besoin est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conforme avec les règles de sécurité, la réglementation, la politique d’usage des données dans le groupe…</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5" name="Image 4"/>
          <p:cNvPicPr>
            <a:picLocks noChangeAspect="1"/>
          </p:cNvPicPr>
          <p:nvPr/>
        </p:nvPicPr>
        <p:blipFill rotWithShape="1">
          <a:blip r:embed="rId2"/>
          <a:srcRect l="10534" r="45499"/>
          <a:stretch/>
        </p:blipFill>
        <p:spPr>
          <a:xfrm flipH="1">
            <a:off x="3506352" y="1716713"/>
            <a:ext cx="1455497" cy="3627434"/>
          </a:xfrm>
          <a:prstGeom prst="rect">
            <a:avLst/>
          </a:prstGeom>
        </p:spPr>
      </p:pic>
      <p:pic>
        <p:nvPicPr>
          <p:cNvPr id="3" name="Image 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38236">
            <a:off x="4507690" y="2216547"/>
            <a:ext cx="479160" cy="479160"/>
          </a:xfrm>
          <a:prstGeom prst="rect">
            <a:avLst/>
          </a:prstGeom>
        </p:spPr>
      </p:pic>
      <p:pic>
        <p:nvPicPr>
          <p:cNvPr id="4" name="Image 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212731">
            <a:off x="3357297" y="2945619"/>
            <a:ext cx="360000" cy="360000"/>
          </a:xfrm>
          <a:prstGeom prst="rect">
            <a:avLst/>
          </a:prstGeom>
        </p:spPr>
      </p:pic>
      <p:pic>
        <p:nvPicPr>
          <p:cNvPr id="6" name="Image 5"/>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474409">
            <a:off x="4811563" y="3295082"/>
            <a:ext cx="360000" cy="360000"/>
          </a:xfrm>
          <a:prstGeom prst="rect">
            <a:avLst/>
          </a:prstGeom>
        </p:spPr>
      </p:pic>
      <p:grpSp>
        <p:nvGrpSpPr>
          <p:cNvPr id="29" name="Groupe 28"/>
          <p:cNvGrpSpPr/>
          <p:nvPr/>
        </p:nvGrpSpPr>
        <p:grpSpPr>
          <a:xfrm>
            <a:off x="745442" y="986685"/>
            <a:ext cx="7066026" cy="552080"/>
            <a:chOff x="745442" y="986685"/>
            <a:chExt cx="7066026" cy="552080"/>
          </a:xfrm>
        </p:grpSpPr>
        <p:grpSp>
          <p:nvGrpSpPr>
            <p:cNvPr id="30" name="Groupe 29"/>
            <p:cNvGrpSpPr/>
            <p:nvPr/>
          </p:nvGrpSpPr>
          <p:grpSpPr>
            <a:xfrm>
              <a:off x="745442" y="986685"/>
              <a:ext cx="7066026" cy="552080"/>
              <a:chOff x="2691257" y="529120"/>
              <a:chExt cx="7066026" cy="552080"/>
            </a:xfrm>
          </p:grpSpPr>
          <p:sp>
            <p:nvSpPr>
              <p:cNvPr id="37" name="Pentagone 3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2" name="Groupe 41"/>
              <p:cNvGrpSpPr/>
              <p:nvPr/>
            </p:nvGrpSpPr>
            <p:grpSpPr>
              <a:xfrm>
                <a:off x="8732261" y="529120"/>
                <a:ext cx="551453" cy="549030"/>
                <a:chOff x="9401004" y="529120"/>
                <a:chExt cx="551453" cy="549030"/>
              </a:xfrm>
            </p:grpSpPr>
            <p:sp>
              <p:nvSpPr>
                <p:cNvPr id="44" name="Ellipse 43"/>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3" name="Ellipse 4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2" name="Image 31"/>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3" name="Image 32"/>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4" name="Image 33"/>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5" name="Image 34"/>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6" name="Image 35"/>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6" name="Image 45"/>
          <p:cNvPicPr>
            <a:picLocks noChangeAspect="1"/>
          </p:cNvPicPr>
          <p:nvPr/>
        </p:nvPicPr>
        <p:blipFill>
          <a:blip r:embed="rId13"/>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495310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n°18</a:t>
            </a:r>
            <a:r>
              <a:rPr lang="fr-FR" sz="2000" dirty="0">
                <a:latin typeface="+mn-lt"/>
              </a:rPr>
              <a:t/>
            </a:r>
            <a:br>
              <a:rPr lang="fr-FR" sz="2000" dirty="0">
                <a:latin typeface="+mn-lt"/>
              </a:rPr>
            </a:br>
            <a:r>
              <a:rPr lang="fr-FR" sz="2000" dirty="0" smtClean="0">
                <a:latin typeface="+mn-lt"/>
              </a:rPr>
              <a:t>Validation de la conformité de mon besoin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1" y="5162768"/>
            <a:ext cx="8386325" cy="1277786"/>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Une fois l’analyse menée</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 le CMDO prévient </a:t>
            </a:r>
            <a:b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mon responsable DataLab de la conformité de mon besoin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et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indique les traitements des données qui peuvent être nécessaire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pour garantir cette conformité (désensibilisation, cryptage…)</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5" name="Image 4"/>
          <p:cNvPicPr>
            <a:picLocks noChangeAspect="1"/>
          </p:cNvPicPr>
          <p:nvPr/>
        </p:nvPicPr>
        <p:blipFill>
          <a:blip r:embed="rId2"/>
          <a:stretch>
            <a:fillRect/>
          </a:stretch>
        </p:blipFill>
        <p:spPr>
          <a:xfrm>
            <a:off x="2717467" y="1560389"/>
            <a:ext cx="3310415" cy="3627434"/>
          </a:xfrm>
          <a:prstGeom prst="rect">
            <a:avLst/>
          </a:prstGeom>
        </p:spPr>
      </p:pic>
      <p:cxnSp>
        <p:nvCxnSpPr>
          <p:cNvPr id="28" name="Connecteur droit 27"/>
          <p:cNvCxnSpPr/>
          <p:nvPr/>
        </p:nvCxnSpPr>
        <p:spPr>
          <a:xfrm>
            <a:off x="2896545" y="2813120"/>
            <a:ext cx="560125" cy="2820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Image 7"/>
          <p:cNvPicPr>
            <a:picLocks noChangeAspect="1"/>
          </p:cNvPicPr>
          <p:nvPr/>
        </p:nvPicPr>
        <p:blipFill>
          <a:blip r:embed="rId3"/>
          <a:stretch>
            <a:fillRect/>
          </a:stretch>
        </p:blipFill>
        <p:spPr>
          <a:xfrm>
            <a:off x="1753518" y="1879152"/>
            <a:ext cx="1524132" cy="1359526"/>
          </a:xfrm>
          <a:prstGeom prst="rect">
            <a:avLst/>
          </a:prstGeom>
        </p:spPr>
      </p:pic>
      <p:grpSp>
        <p:nvGrpSpPr>
          <p:cNvPr id="29" name="Groupe 28"/>
          <p:cNvGrpSpPr/>
          <p:nvPr/>
        </p:nvGrpSpPr>
        <p:grpSpPr>
          <a:xfrm>
            <a:off x="745442" y="986685"/>
            <a:ext cx="7066026" cy="552080"/>
            <a:chOff x="745442" y="986685"/>
            <a:chExt cx="7066026" cy="552080"/>
          </a:xfrm>
        </p:grpSpPr>
        <p:grpSp>
          <p:nvGrpSpPr>
            <p:cNvPr id="30" name="Groupe 29"/>
            <p:cNvGrpSpPr/>
            <p:nvPr/>
          </p:nvGrpSpPr>
          <p:grpSpPr>
            <a:xfrm>
              <a:off x="745442" y="986685"/>
              <a:ext cx="7066026" cy="552080"/>
              <a:chOff x="2691257" y="529120"/>
              <a:chExt cx="7066026" cy="552080"/>
            </a:xfrm>
          </p:grpSpPr>
          <p:sp>
            <p:nvSpPr>
              <p:cNvPr id="37" name="Pentagone 3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2" name="Groupe 41"/>
              <p:cNvGrpSpPr/>
              <p:nvPr/>
            </p:nvGrpSpPr>
            <p:grpSpPr>
              <a:xfrm>
                <a:off x="8732261" y="529120"/>
                <a:ext cx="551453" cy="549030"/>
                <a:chOff x="9401004" y="529120"/>
                <a:chExt cx="551453" cy="549030"/>
              </a:xfrm>
            </p:grpSpPr>
            <p:sp>
              <p:nvSpPr>
                <p:cNvPr id="44" name="Ellipse 43"/>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3" name="Ellipse 4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2" name="Image 31"/>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3" name="Image 32"/>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4" name="Image 33"/>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5" name="Image 34"/>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6" name="Image 3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6" name="Image 45"/>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512117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n°19</a:t>
            </a:r>
            <a:r>
              <a:rPr lang="fr-FR" sz="2000" dirty="0">
                <a:latin typeface="+mn-lt"/>
              </a:rPr>
              <a:t/>
            </a:r>
            <a:br>
              <a:rPr lang="fr-FR" sz="2000" dirty="0">
                <a:latin typeface="+mn-lt"/>
              </a:rPr>
            </a:br>
            <a:r>
              <a:rPr lang="fr-FR" sz="2000" dirty="0" smtClean="0">
                <a:latin typeface="+mn-lt"/>
              </a:rPr>
              <a:t>Qualification de mon besoin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25969" y="1785622"/>
            <a:ext cx="8386325" cy="968278"/>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Mon responsable DataLab qualifie plus fortement mon besoin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pour préciser les besoins en termes de données (périmètre, préparation, validation)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mais aussi en termes d’outillage et permettre la mise en place de mon DataLab.</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2" name="Image 31"/>
          <p:cNvPicPr>
            <a:picLocks noChangeAspect="1"/>
          </p:cNvPicPr>
          <p:nvPr/>
        </p:nvPicPr>
        <p:blipFill rotWithShape="1">
          <a:blip r:embed="rId2"/>
          <a:srcRect l="54267"/>
          <a:stretch/>
        </p:blipFill>
        <p:spPr>
          <a:xfrm>
            <a:off x="3544243" y="2880374"/>
            <a:ext cx="1513939" cy="3627434"/>
          </a:xfrm>
          <a:prstGeom prst="rect">
            <a:avLst/>
          </a:prstGeom>
        </p:spPr>
      </p:pic>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7974584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n°20</a:t>
            </a:r>
            <a:r>
              <a:rPr lang="fr-FR" sz="2000" dirty="0">
                <a:latin typeface="+mn-lt"/>
              </a:rPr>
              <a:t/>
            </a:r>
            <a:br>
              <a:rPr lang="fr-FR" sz="2000" dirty="0">
                <a:latin typeface="+mn-lt"/>
              </a:rPr>
            </a:br>
            <a:r>
              <a:rPr lang="fr-FR" sz="2000" dirty="0" smtClean="0">
                <a:latin typeface="+mn-lt"/>
              </a:rPr>
              <a:t>Mobilisation des expertises adéquates</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r>
              <a:rPr lang="fr-FR" sz="1400" b="1" baseline="0" dirty="0" smtClean="0">
                <a:solidFill>
                  <a:schemeClr val="bg1"/>
                </a:solidFill>
                <a:latin typeface="Calibri" panose="020F0502020204030204" pitchFamily="34" charset="0"/>
              </a:rPr>
              <a:t>:</a:t>
            </a:r>
          </a:p>
          <a:p>
            <a:pPr marL="285750" indent="-285750">
              <a:buFontTx/>
              <a:buChar char="-"/>
            </a:pPr>
            <a:r>
              <a:rPr lang="fr-FR" sz="1400" dirty="0" smtClean="0">
                <a:solidFill>
                  <a:schemeClr val="bg1"/>
                </a:solidFill>
                <a:latin typeface="Calibri" panose="020F0502020204030204" pitchFamily="34" charset="0"/>
              </a:rPr>
              <a:t>Afficher tout d’abord le texte en haut</a:t>
            </a:r>
          </a:p>
          <a:p>
            <a:pPr marL="285750" indent="-285750">
              <a:buFontTx/>
              <a:buChar char="-"/>
            </a:pPr>
            <a:r>
              <a:rPr lang="fr-FR" sz="1400" dirty="0" smtClean="0">
                <a:solidFill>
                  <a:schemeClr val="bg1"/>
                </a:solidFill>
                <a:latin typeface="Calibri" panose="020F0502020204030204" pitchFamily="34" charset="0"/>
              </a:rPr>
              <a:t>Puis l’image avec les deux personnages </a:t>
            </a:r>
            <a:r>
              <a:rPr lang="fr-FR" sz="1400" dirty="0" smtClean="0">
                <a:solidFill>
                  <a:schemeClr val="bg1"/>
                </a:solidFill>
                <a:latin typeface="Calibri" panose="020F0502020204030204" pitchFamily="34" charset="0"/>
              </a:rPr>
              <a:t> et la légende</a:t>
            </a:r>
          </a:p>
          <a:p>
            <a:pPr marL="285750" indent="-285750">
              <a:buFontTx/>
              <a:buChar char="-"/>
            </a:pPr>
            <a:r>
              <a:rPr lang="fr-FR" sz="1400" dirty="0" smtClean="0">
                <a:solidFill>
                  <a:schemeClr val="bg1"/>
                </a:solidFill>
                <a:latin typeface="Calibri" panose="020F0502020204030204" pitchFamily="34" charset="0"/>
              </a:rPr>
              <a:t>Puis le texte sur la droite de l’écran</a:t>
            </a:r>
            <a:endParaRPr lang="fr-FR" sz="1400" dirty="0">
              <a:solidFill>
                <a:schemeClr val="bg1"/>
              </a:solidFill>
              <a:latin typeface="Calibri" panose="020F0502020204030204" pitchFamily="34" charset="0"/>
            </a:endParaRPr>
          </a:p>
        </p:txBody>
      </p:sp>
      <p:sp>
        <p:nvSpPr>
          <p:cNvPr id="24" name="Rectangle 23"/>
          <p:cNvSpPr/>
          <p:nvPr/>
        </p:nvSpPr>
        <p:spPr>
          <a:xfrm>
            <a:off x="125969" y="1785622"/>
            <a:ext cx="8386325"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Pour qualifier mon besoin, mon responsable DataLab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peut s’appuyer sur des experts qui l’accompagnent…</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9" name="Image 28"/>
          <p:cNvPicPr>
            <a:picLocks noChangeAspect="1"/>
          </p:cNvPicPr>
          <p:nvPr/>
        </p:nvPicPr>
        <p:blipFill>
          <a:blip r:embed="rId2"/>
          <a:stretch>
            <a:fillRect/>
          </a:stretch>
        </p:blipFill>
        <p:spPr>
          <a:xfrm flipH="1">
            <a:off x="1120049" y="3327892"/>
            <a:ext cx="1174736" cy="2789998"/>
          </a:xfrm>
          <a:prstGeom prst="rect">
            <a:avLst/>
          </a:prstGeom>
        </p:spPr>
      </p:pic>
      <p:pic>
        <p:nvPicPr>
          <p:cNvPr id="32" name="Image 31"/>
          <p:cNvPicPr>
            <a:picLocks noChangeAspect="1"/>
          </p:cNvPicPr>
          <p:nvPr/>
        </p:nvPicPr>
        <p:blipFill rotWithShape="1">
          <a:blip r:embed="rId3"/>
          <a:srcRect l="54267"/>
          <a:stretch/>
        </p:blipFill>
        <p:spPr>
          <a:xfrm>
            <a:off x="3544243" y="2880374"/>
            <a:ext cx="1513939" cy="3627434"/>
          </a:xfrm>
          <a:prstGeom prst="rect">
            <a:avLst/>
          </a:prstGeom>
        </p:spPr>
      </p:pic>
      <p:pic>
        <p:nvPicPr>
          <p:cNvPr id="2" name="Image 1"/>
          <p:cNvPicPr>
            <a:picLocks noChangeAspect="1"/>
          </p:cNvPicPr>
          <p:nvPr/>
        </p:nvPicPr>
        <p:blipFill rotWithShape="1">
          <a:blip r:embed="rId4"/>
          <a:srcRect r="19195"/>
          <a:stretch/>
        </p:blipFill>
        <p:spPr>
          <a:xfrm>
            <a:off x="2289662" y="5309435"/>
            <a:ext cx="509505" cy="244392"/>
          </a:xfrm>
          <a:prstGeom prst="rect">
            <a:avLst/>
          </a:prstGeom>
        </p:spPr>
      </p:pic>
      <p:pic>
        <p:nvPicPr>
          <p:cNvPr id="30" name="Image 29"/>
          <p:cNvPicPr>
            <a:picLocks noChangeAspect="1"/>
          </p:cNvPicPr>
          <p:nvPr/>
        </p:nvPicPr>
        <p:blipFill rotWithShape="1">
          <a:blip r:embed="rId4"/>
          <a:srcRect r="19195"/>
          <a:stretch/>
        </p:blipFill>
        <p:spPr>
          <a:xfrm>
            <a:off x="2799167" y="5309435"/>
            <a:ext cx="784614" cy="244392"/>
          </a:xfrm>
          <a:prstGeom prst="rect">
            <a:avLst/>
          </a:prstGeom>
        </p:spPr>
      </p:pic>
      <p:sp>
        <p:nvSpPr>
          <p:cNvPr id="33" name="Rectangle 32"/>
          <p:cNvSpPr/>
          <p:nvPr/>
        </p:nvSpPr>
        <p:spPr>
          <a:xfrm>
            <a:off x="2309907" y="2998932"/>
            <a:ext cx="1575587" cy="388696"/>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Steward</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36" name="Groupe 35"/>
          <p:cNvGrpSpPr/>
          <p:nvPr/>
        </p:nvGrpSpPr>
        <p:grpSpPr>
          <a:xfrm flipH="1" flipV="1">
            <a:off x="1783080" y="3193280"/>
            <a:ext cx="507826" cy="311920"/>
            <a:chOff x="6099805" y="6163140"/>
            <a:chExt cx="507826" cy="311920"/>
          </a:xfrm>
        </p:grpSpPr>
        <p:cxnSp>
          <p:nvCxnSpPr>
            <p:cNvPr id="37" name="Connecteur droit 36"/>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5251778" y="3503349"/>
            <a:ext cx="3069336" cy="1561005"/>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Les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Stewards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peuvent l’aider à identifier les données déjà disponibles dans le DataLake et pouvant servir pour couvrir mon besoin.</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34" name="Groupe 33"/>
          <p:cNvGrpSpPr/>
          <p:nvPr/>
        </p:nvGrpSpPr>
        <p:grpSpPr>
          <a:xfrm>
            <a:off x="745442" y="986685"/>
            <a:ext cx="7066026" cy="552080"/>
            <a:chOff x="745442" y="986685"/>
            <a:chExt cx="7066026" cy="552080"/>
          </a:xfrm>
        </p:grpSpPr>
        <p:grpSp>
          <p:nvGrpSpPr>
            <p:cNvPr id="35" name="Groupe 34"/>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5" name="Groupe 54"/>
              <p:cNvGrpSpPr/>
              <p:nvPr/>
            </p:nvGrpSpPr>
            <p:grpSpPr>
              <a:xfrm>
                <a:off x="8732261" y="529120"/>
                <a:ext cx="551453" cy="549030"/>
                <a:chOff x="9401004" y="529120"/>
                <a:chExt cx="551453" cy="549030"/>
              </a:xfrm>
            </p:grpSpPr>
            <p:sp>
              <p:nvSpPr>
                <p:cNvPr id="57" name="Ellipse 56"/>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Image 5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6" name="Ellipse 5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0" name="Image 3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1" name="Image 40"/>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2" name="Image 41"/>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3" name="Image 42"/>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4" name="Image 43"/>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9" name="Image 58"/>
          <p:cNvPicPr>
            <a:picLocks noChangeAspect="1"/>
          </p:cNvPicPr>
          <p:nvPr/>
        </p:nvPicPr>
        <p:blipFill>
          <a:blip r:embed="rId12"/>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610711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n°21</a:t>
            </a:r>
            <a:r>
              <a:rPr lang="fr-FR" sz="2000" dirty="0">
                <a:latin typeface="+mn-lt"/>
              </a:rPr>
              <a:t/>
            </a:r>
            <a:br>
              <a:rPr lang="fr-FR" sz="2000" dirty="0">
                <a:latin typeface="+mn-lt"/>
              </a:rPr>
            </a:br>
            <a:r>
              <a:rPr lang="fr-FR" sz="2000" dirty="0" smtClean="0">
                <a:latin typeface="+mn-lt"/>
              </a:rPr>
              <a:t>Mobilisation des expertises adéquates</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r>
              <a:rPr lang="fr-FR" sz="1400" b="1" baseline="0" dirty="0" smtClean="0">
                <a:solidFill>
                  <a:schemeClr val="bg1"/>
                </a:solidFill>
                <a:latin typeface="Calibri" panose="020F0502020204030204" pitchFamily="34" charset="0"/>
              </a:rPr>
              <a:t>:</a:t>
            </a:r>
          </a:p>
          <a:p>
            <a:pPr marL="285750" indent="-285750">
              <a:buFontTx/>
              <a:buChar char="-"/>
            </a:pPr>
            <a:r>
              <a:rPr lang="fr-FR" sz="1400" dirty="0" smtClean="0">
                <a:solidFill>
                  <a:schemeClr val="bg1"/>
                </a:solidFill>
                <a:latin typeface="Calibri" panose="020F0502020204030204" pitchFamily="34" charset="0"/>
              </a:rPr>
              <a:t>Garder </a:t>
            </a:r>
            <a:r>
              <a:rPr lang="fr-FR" sz="1400" dirty="0">
                <a:solidFill>
                  <a:schemeClr val="bg1"/>
                </a:solidFill>
                <a:latin typeface="Calibri" panose="020F0502020204030204" pitchFamily="34" charset="0"/>
              </a:rPr>
              <a:t>le texte en </a:t>
            </a:r>
            <a:r>
              <a:rPr lang="fr-FR" sz="1400" dirty="0" smtClean="0">
                <a:solidFill>
                  <a:schemeClr val="bg1"/>
                </a:solidFill>
                <a:latin typeface="Calibri" panose="020F0502020204030204" pitchFamily="34" charset="0"/>
              </a:rPr>
              <a:t>haut afficher de l’écran précédent</a:t>
            </a:r>
            <a:endParaRPr lang="fr-FR" sz="1400" dirty="0">
              <a:solidFill>
                <a:schemeClr val="bg1"/>
              </a:solidFill>
              <a:latin typeface="Calibri" panose="020F0502020204030204" pitchFamily="34" charset="0"/>
            </a:endParaRPr>
          </a:p>
          <a:p>
            <a:pPr marL="285750" indent="-285750">
              <a:buFontTx/>
              <a:buChar char="-"/>
            </a:pPr>
            <a:r>
              <a:rPr lang="fr-FR" sz="1400" dirty="0" smtClean="0">
                <a:solidFill>
                  <a:schemeClr val="bg1"/>
                </a:solidFill>
                <a:latin typeface="Calibri" panose="020F0502020204030204" pitchFamily="34" charset="0"/>
              </a:rPr>
              <a:t>Afficher </a:t>
            </a:r>
            <a:r>
              <a:rPr lang="fr-FR" sz="1400" dirty="0">
                <a:solidFill>
                  <a:schemeClr val="bg1"/>
                </a:solidFill>
                <a:latin typeface="Calibri" panose="020F0502020204030204" pitchFamily="34" charset="0"/>
              </a:rPr>
              <a:t>l’image avec les </a:t>
            </a:r>
            <a:r>
              <a:rPr lang="fr-FR" sz="1400" dirty="0" smtClean="0">
                <a:solidFill>
                  <a:schemeClr val="bg1"/>
                </a:solidFill>
                <a:latin typeface="Calibri" panose="020F0502020204030204" pitchFamily="34" charset="0"/>
              </a:rPr>
              <a:t>trois </a:t>
            </a:r>
            <a:r>
              <a:rPr lang="fr-FR" sz="1400" dirty="0">
                <a:solidFill>
                  <a:schemeClr val="bg1"/>
                </a:solidFill>
                <a:latin typeface="Calibri" panose="020F0502020204030204" pitchFamily="34" charset="0"/>
              </a:rPr>
              <a:t>personnages  et la légende</a:t>
            </a:r>
          </a:p>
          <a:p>
            <a:pPr marL="285750" indent="-285750">
              <a:buFontTx/>
              <a:buChar char="-"/>
            </a:pPr>
            <a:r>
              <a:rPr lang="fr-FR" sz="1400" dirty="0">
                <a:solidFill>
                  <a:schemeClr val="bg1"/>
                </a:solidFill>
                <a:latin typeface="Calibri" panose="020F0502020204030204" pitchFamily="34" charset="0"/>
              </a:rPr>
              <a:t>Puis le texte sur la </a:t>
            </a:r>
            <a:r>
              <a:rPr lang="fr-FR" sz="1400" dirty="0" smtClean="0">
                <a:solidFill>
                  <a:schemeClr val="bg1"/>
                </a:solidFill>
                <a:latin typeface="Calibri" panose="020F0502020204030204" pitchFamily="34" charset="0"/>
              </a:rPr>
              <a:t>gauche </a:t>
            </a:r>
            <a:r>
              <a:rPr lang="fr-FR" sz="1400" dirty="0">
                <a:solidFill>
                  <a:schemeClr val="bg1"/>
                </a:solidFill>
                <a:latin typeface="Calibri" panose="020F0502020204030204" pitchFamily="34" charset="0"/>
              </a:rPr>
              <a:t>de l’écran</a:t>
            </a:r>
          </a:p>
          <a:p>
            <a:endParaRPr lang="fr-FR" sz="1400" b="1" dirty="0">
              <a:solidFill>
                <a:schemeClr val="bg1"/>
              </a:solidFill>
              <a:latin typeface="Calibri" panose="020F0502020204030204" pitchFamily="34" charset="0"/>
            </a:endParaRPr>
          </a:p>
        </p:txBody>
      </p:sp>
      <p:sp>
        <p:nvSpPr>
          <p:cNvPr id="24" name="Rectangle 23"/>
          <p:cNvSpPr/>
          <p:nvPr/>
        </p:nvSpPr>
        <p:spPr>
          <a:xfrm>
            <a:off x="125969" y="1785622"/>
            <a:ext cx="8386325"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Pour qualifier mon besoin, mon responsable DataLab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peut s’appuyer sur des experts qui l’accompagnent…</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2" name="Image 31"/>
          <p:cNvPicPr>
            <a:picLocks noChangeAspect="1"/>
          </p:cNvPicPr>
          <p:nvPr/>
        </p:nvPicPr>
        <p:blipFill rotWithShape="1">
          <a:blip r:embed="rId2"/>
          <a:srcRect l="54267"/>
          <a:stretch/>
        </p:blipFill>
        <p:spPr>
          <a:xfrm flipH="1">
            <a:off x="3544243" y="2880374"/>
            <a:ext cx="1513939" cy="3627434"/>
          </a:xfrm>
          <a:prstGeom prst="rect">
            <a:avLst/>
          </a:prstGeom>
        </p:spPr>
      </p:pic>
      <p:pic>
        <p:nvPicPr>
          <p:cNvPr id="2" name="Image 1"/>
          <p:cNvPicPr>
            <a:picLocks noChangeAspect="1"/>
          </p:cNvPicPr>
          <p:nvPr/>
        </p:nvPicPr>
        <p:blipFill rotWithShape="1">
          <a:blip r:embed="rId3"/>
          <a:srcRect r="19195"/>
          <a:stretch/>
        </p:blipFill>
        <p:spPr>
          <a:xfrm>
            <a:off x="5057840" y="5307978"/>
            <a:ext cx="509505" cy="244392"/>
          </a:xfrm>
          <a:prstGeom prst="rect">
            <a:avLst/>
          </a:prstGeom>
        </p:spPr>
      </p:pic>
      <p:pic>
        <p:nvPicPr>
          <p:cNvPr id="30" name="Image 29"/>
          <p:cNvPicPr>
            <a:picLocks noChangeAspect="1"/>
          </p:cNvPicPr>
          <p:nvPr/>
        </p:nvPicPr>
        <p:blipFill rotWithShape="1">
          <a:blip r:embed="rId3"/>
          <a:srcRect r="19195"/>
          <a:stretch/>
        </p:blipFill>
        <p:spPr>
          <a:xfrm>
            <a:off x="5567345" y="5307978"/>
            <a:ext cx="784614" cy="244392"/>
          </a:xfrm>
          <a:prstGeom prst="rect">
            <a:avLst/>
          </a:prstGeom>
        </p:spPr>
      </p:pic>
      <p:sp>
        <p:nvSpPr>
          <p:cNvPr id="39" name="Rectangle 38"/>
          <p:cNvSpPr/>
          <p:nvPr/>
        </p:nvSpPr>
        <p:spPr>
          <a:xfrm>
            <a:off x="141753" y="3618879"/>
            <a:ext cx="3405299" cy="1870512"/>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Les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Scientists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et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Analysts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peuvent l’aider à identifier les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réutilisations possibles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de traitements déjà conçus ou le rapprochement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avec un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besoin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déjà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existant.</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4" name="Image 33"/>
          <p:cNvPicPr>
            <a:picLocks noChangeAspect="1"/>
          </p:cNvPicPr>
          <p:nvPr/>
        </p:nvPicPr>
        <p:blipFill>
          <a:blip r:embed="rId4"/>
          <a:stretch>
            <a:fillRect/>
          </a:stretch>
        </p:blipFill>
        <p:spPr>
          <a:xfrm>
            <a:off x="6443182" y="4271769"/>
            <a:ext cx="1120355" cy="2378764"/>
          </a:xfrm>
          <a:prstGeom prst="rect">
            <a:avLst/>
          </a:prstGeom>
        </p:spPr>
      </p:pic>
      <p:pic>
        <p:nvPicPr>
          <p:cNvPr id="35" name="Image 34"/>
          <p:cNvPicPr>
            <a:picLocks noChangeAspect="1"/>
          </p:cNvPicPr>
          <p:nvPr/>
        </p:nvPicPr>
        <p:blipFill rotWithShape="1">
          <a:blip r:embed="rId5"/>
          <a:srcRect l="82695" r="2288"/>
          <a:stretch/>
        </p:blipFill>
        <p:spPr>
          <a:xfrm>
            <a:off x="5879405" y="2998932"/>
            <a:ext cx="714765" cy="2490459"/>
          </a:xfrm>
          <a:prstGeom prst="rect">
            <a:avLst/>
          </a:prstGeom>
        </p:spPr>
      </p:pic>
      <p:pic>
        <p:nvPicPr>
          <p:cNvPr id="40" name="Image 39"/>
          <p:cNvPicPr>
            <a:picLocks noChangeAspect="1"/>
          </p:cNvPicPr>
          <p:nvPr/>
        </p:nvPicPr>
        <p:blipFill rotWithShape="1">
          <a:blip r:embed="rId5"/>
          <a:srcRect l="79229" t="56069" r="16150"/>
          <a:stretch/>
        </p:blipFill>
        <p:spPr>
          <a:xfrm>
            <a:off x="5674688" y="4395318"/>
            <a:ext cx="219929" cy="1094073"/>
          </a:xfrm>
          <a:prstGeom prst="rect">
            <a:avLst/>
          </a:prstGeom>
        </p:spPr>
      </p:pic>
      <p:sp>
        <p:nvSpPr>
          <p:cNvPr id="46" name="Rectangle 45"/>
          <p:cNvSpPr/>
          <p:nvPr/>
        </p:nvSpPr>
        <p:spPr>
          <a:xfrm>
            <a:off x="6963730" y="2742109"/>
            <a:ext cx="1575587" cy="375552"/>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Scientist</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52" name="Groupe 51"/>
          <p:cNvGrpSpPr/>
          <p:nvPr/>
        </p:nvGrpSpPr>
        <p:grpSpPr>
          <a:xfrm flipH="1" flipV="1">
            <a:off x="6436903" y="2936457"/>
            <a:ext cx="507826" cy="311920"/>
            <a:chOff x="6099805" y="6163140"/>
            <a:chExt cx="507826"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4670176" y="6207703"/>
            <a:ext cx="1575587" cy="388696"/>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Analyst</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56" name="Groupe 55"/>
          <p:cNvGrpSpPr/>
          <p:nvPr/>
        </p:nvGrpSpPr>
        <p:grpSpPr>
          <a:xfrm>
            <a:off x="6159471" y="6017642"/>
            <a:ext cx="564156" cy="421160"/>
            <a:chOff x="6099805" y="6053901"/>
            <a:chExt cx="564156" cy="421160"/>
          </a:xfrm>
        </p:grpSpPr>
        <p:cxnSp>
          <p:nvCxnSpPr>
            <p:cNvPr id="57" name="Connecteur droit 56"/>
            <p:cNvCxnSpPr/>
            <p:nvPr/>
          </p:nvCxnSpPr>
          <p:spPr>
            <a:xfrm flipV="1">
              <a:off x="6371422" y="6053901"/>
              <a:ext cx="292539" cy="4211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e 40"/>
          <p:cNvGrpSpPr/>
          <p:nvPr/>
        </p:nvGrpSpPr>
        <p:grpSpPr>
          <a:xfrm>
            <a:off x="745442" y="986685"/>
            <a:ext cx="7066026" cy="552080"/>
            <a:chOff x="745442" y="986685"/>
            <a:chExt cx="7066026" cy="552080"/>
          </a:xfrm>
        </p:grpSpPr>
        <p:grpSp>
          <p:nvGrpSpPr>
            <p:cNvPr id="42" name="Groupe 4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3" name="Image 42"/>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4" name="Image 43"/>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5" name="Image 4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0" name="Image 69"/>
          <p:cNvPicPr>
            <a:picLocks noChangeAspect="1"/>
          </p:cNvPicPr>
          <p:nvPr/>
        </p:nvPicPr>
        <p:blipFill>
          <a:blip r:embed="rId13"/>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4042269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smtClean="0">
                <a:latin typeface="+mn-lt"/>
              </a:rPr>
              <a:t>Ecran </a:t>
            </a:r>
            <a:r>
              <a:rPr lang="fr-FR" sz="2000" b="1" dirty="0" smtClean="0">
                <a:latin typeface="+mn-lt"/>
              </a:rPr>
              <a:t>n°22</a:t>
            </a:r>
            <a:r>
              <a:rPr lang="fr-FR" sz="2000" dirty="0">
                <a:latin typeface="+mn-lt"/>
              </a:rPr>
              <a:t/>
            </a:r>
            <a:br>
              <a:rPr lang="fr-FR" sz="2000" dirty="0">
                <a:latin typeface="+mn-lt"/>
              </a:rPr>
            </a:br>
            <a:r>
              <a:rPr lang="fr-FR" sz="2000" dirty="0" smtClean="0">
                <a:latin typeface="+mn-lt"/>
              </a:rPr>
              <a:t>Choix des outils à mettre à disposition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487256" y="5214729"/>
            <a:ext cx="7623933" cy="1264642"/>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Nous parcourons le catalogue des outils communautaires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identifier ceux qui sont pertinents pour mon besoin. Le responsable me propose de mobiliser un Data </a:t>
            </a:r>
            <a:r>
              <a:rPr lang="fr-FR" dirty="0" err="1">
                <a:solidFill>
                  <a:schemeClr val="tx1">
                    <a:lumMod val="75000"/>
                    <a:lumOff val="25000"/>
                  </a:schemeClr>
                </a:solidFill>
                <a:ea typeface="Yu Gothic Light" panose="020B0300000000000000" pitchFamily="34" charset="-128"/>
                <a:cs typeface="Times New Roman" panose="02020603050405020304" pitchFamily="18" charset="0"/>
              </a:rPr>
              <a:t>Engineer</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pour approfondir la capacité à utiliser un de mes outils habituels avec mon espace DataLab (exemple : tableur)</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6" name="Image 5"/>
          <p:cNvPicPr>
            <a:picLocks noChangeAspect="1"/>
          </p:cNvPicPr>
          <p:nvPr/>
        </p:nvPicPr>
        <p:blipFill>
          <a:blip r:embed="rId2"/>
          <a:stretch>
            <a:fillRect/>
          </a:stretch>
        </p:blipFill>
        <p:spPr>
          <a:xfrm>
            <a:off x="2503115" y="2771578"/>
            <a:ext cx="3592214" cy="2196252"/>
          </a:xfrm>
          <a:prstGeom prst="rect">
            <a:avLst/>
          </a:prstGeom>
        </p:spPr>
      </p:pic>
      <p:sp>
        <p:nvSpPr>
          <p:cNvPr id="7" name="Rectangle 6"/>
          <p:cNvSpPr/>
          <p:nvPr/>
        </p:nvSpPr>
        <p:spPr>
          <a:xfrm>
            <a:off x="179512" y="1814124"/>
            <a:ext cx="8278688"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Afin de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finaliser la qualification de mon besoin,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nous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identifions ensemble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les outils nécessaires à mon expérimentation.</a:t>
            </a:r>
          </a:p>
        </p:txBody>
      </p:sp>
      <p:grpSp>
        <p:nvGrpSpPr>
          <p:cNvPr id="27" name="Groupe 26"/>
          <p:cNvGrpSpPr/>
          <p:nvPr/>
        </p:nvGrpSpPr>
        <p:grpSpPr>
          <a:xfrm>
            <a:off x="745442" y="986685"/>
            <a:ext cx="7066026" cy="55208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9"/>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2659325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n°23</a:t>
            </a:r>
            <a:r>
              <a:rPr lang="fr-FR" sz="2000" dirty="0">
                <a:latin typeface="+mn-lt"/>
              </a:rPr>
              <a:t/>
            </a:r>
            <a:br>
              <a:rPr lang="fr-FR" sz="2000" dirty="0">
                <a:latin typeface="+mn-lt"/>
              </a:rPr>
            </a:br>
            <a:r>
              <a:rPr lang="fr-FR" sz="2000" dirty="0" smtClean="0">
                <a:latin typeface="+mn-lt"/>
              </a:rPr>
              <a:t>Validation de ma demande</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43348" y="5357352"/>
            <a:ext cx="8386325" cy="1084015"/>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 l’issue de la phase de qualification, mon responsable DataLab revient vers moi.</a:t>
            </a:r>
          </a:p>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Tout s’est bien passé et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il me confirme la validation de ma demande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et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la préparation d’un espace DataLab pour me permettre d’expérimenter mon besoin</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 </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41" name="Image 40"/>
          <p:cNvPicPr>
            <a:picLocks noChangeAspect="1"/>
          </p:cNvPicPr>
          <p:nvPr/>
        </p:nvPicPr>
        <p:blipFill rotWithShape="1">
          <a:blip r:embed="rId2" cstate="email">
            <a:extLst>
              <a:ext uri="{28A0092B-C50C-407E-A947-70E740481C1C}">
                <a14:useLocalDpi xmlns:a14="http://schemas.microsoft.com/office/drawing/2010/main"/>
              </a:ext>
            </a:extLst>
          </a:blip>
          <a:srcRect r="50888"/>
          <a:stretch/>
        </p:blipFill>
        <p:spPr>
          <a:xfrm>
            <a:off x="2568705" y="1721204"/>
            <a:ext cx="3281646" cy="3309285"/>
          </a:xfrm>
          <a:prstGeom prst="rect">
            <a:avLst/>
          </a:prstGeom>
        </p:spPr>
      </p:pic>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e 38"/>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0" name="Ellipse 39"/>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8270879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smtClean="0">
                <a:latin typeface="+mn-lt"/>
              </a:rPr>
              <a:t>Ecran </a:t>
            </a:r>
            <a:r>
              <a:rPr lang="fr-FR" sz="2000" b="1" dirty="0" smtClean="0">
                <a:latin typeface="+mn-lt"/>
              </a:rPr>
              <a:t>n°24</a:t>
            </a:r>
            <a:r>
              <a:rPr lang="fr-FR" sz="2000" dirty="0">
                <a:latin typeface="+mn-lt"/>
              </a:rPr>
              <a:t/>
            </a:r>
            <a:br>
              <a:rPr lang="fr-FR" sz="2000" dirty="0">
                <a:latin typeface="+mn-lt"/>
              </a:rPr>
            </a:br>
            <a:r>
              <a:rPr lang="fr-FR" sz="2000" dirty="0" smtClean="0">
                <a:latin typeface="+mn-lt"/>
              </a:rPr>
              <a:t>Création de l’espace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3111906" y="2476500"/>
            <a:ext cx="5181600" cy="4381500"/>
          </a:xfrm>
          <a:prstGeom prst="rect">
            <a:avLst/>
          </a:prstGeom>
        </p:spPr>
      </p:pic>
      <p:sp>
        <p:nvSpPr>
          <p:cNvPr id="42" name="Rectangle 41"/>
          <p:cNvSpPr/>
          <p:nvPr/>
        </p:nvSpPr>
        <p:spPr>
          <a:xfrm>
            <a:off x="1771665" y="4986523"/>
            <a:ext cx="1575587" cy="344069"/>
          </a:xfrm>
          <a:prstGeom prst="rect">
            <a:avLst/>
          </a:prstGeom>
        </p:spPr>
        <p:txBody>
          <a:bodyPr wrap="square">
            <a:spAutoFit/>
          </a:bodyPr>
          <a:lstStyle/>
          <a:p>
            <a:pPr lvl="0" algn="ctr">
              <a:lnSpc>
                <a:spcPct val="107000"/>
              </a:lnSpc>
              <a:spcAft>
                <a:spcPts val="800"/>
              </a:spcAft>
            </a:pPr>
            <a:r>
              <a:rPr lang="fr-FR" sz="1600" dirty="0" smtClean="0">
                <a:solidFill>
                  <a:schemeClr val="tx1">
                    <a:lumMod val="75000"/>
                    <a:lumOff val="25000"/>
                  </a:schemeClr>
                </a:solidFill>
                <a:ea typeface="Yu Gothic Light" panose="020B0300000000000000" pitchFamily="34" charset="-128"/>
                <a:cs typeface="Times New Roman" panose="02020603050405020304" pitchFamily="18" charset="0"/>
              </a:rPr>
              <a:t>Data Steward</a:t>
            </a:r>
            <a:endParaRPr lang="fr-FR" sz="1600"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43" name="Groupe 42"/>
          <p:cNvGrpSpPr/>
          <p:nvPr/>
        </p:nvGrpSpPr>
        <p:grpSpPr>
          <a:xfrm flipV="1">
            <a:off x="3181904" y="5158558"/>
            <a:ext cx="507826" cy="311920"/>
            <a:chOff x="6099805" y="6163140"/>
            <a:chExt cx="507826" cy="311920"/>
          </a:xfrm>
        </p:grpSpPr>
        <p:cxnSp>
          <p:nvCxnSpPr>
            <p:cNvPr id="44" name="Connecteur droit 43"/>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7079267" y="3135793"/>
            <a:ext cx="1486571" cy="355803"/>
          </a:xfrm>
          <a:prstGeom prst="rect">
            <a:avLst/>
          </a:prstGeom>
        </p:spPr>
        <p:txBody>
          <a:bodyPr wrap="square">
            <a:spAutoFit/>
          </a:bodyPr>
          <a:lstStyle/>
          <a:p>
            <a:pPr lvl="0" algn="ctr">
              <a:lnSpc>
                <a:spcPct val="107000"/>
              </a:lnSpc>
              <a:spcAft>
                <a:spcPts val="800"/>
              </a:spcAft>
            </a:pPr>
            <a:r>
              <a:rPr lang="fr-FR" sz="1600" dirty="0" smtClean="0">
                <a:solidFill>
                  <a:schemeClr val="tx1">
                    <a:lumMod val="75000"/>
                    <a:lumOff val="25000"/>
                  </a:schemeClr>
                </a:solidFill>
                <a:ea typeface="Yu Gothic Light" panose="020B0300000000000000" pitchFamily="34" charset="-128"/>
                <a:cs typeface="Times New Roman" panose="02020603050405020304" pitchFamily="18" charset="0"/>
              </a:rPr>
              <a:t>Data Engineer</a:t>
            </a:r>
            <a:endParaRPr lang="fr-FR" sz="1600"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52" name="Groupe 51"/>
          <p:cNvGrpSpPr/>
          <p:nvPr/>
        </p:nvGrpSpPr>
        <p:grpSpPr>
          <a:xfrm flipH="1" flipV="1">
            <a:off x="6848873" y="3323902"/>
            <a:ext cx="308049" cy="311920"/>
            <a:chOff x="6299582" y="6163140"/>
            <a:chExt cx="308049"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354264" y="2365622"/>
            <a:ext cx="4620035" cy="981423"/>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Mon responsable DataLab transmet ensuite toutes les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informations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sur mon besoin aux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Data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Stewards et Data Engineer </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4" name="Image 33"/>
          <p:cNvPicPr>
            <a:picLocks noChangeAspect="1"/>
          </p:cNvPicPr>
          <p:nvPr/>
        </p:nvPicPr>
        <p:blipFill>
          <a:blip r:embed="rId11"/>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38375391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smtClean="0">
                <a:latin typeface="+mn-lt"/>
              </a:rPr>
              <a:t>Ecran </a:t>
            </a:r>
            <a:r>
              <a:rPr lang="fr-FR" sz="2000" b="1" dirty="0" smtClean="0">
                <a:latin typeface="+mn-lt"/>
              </a:rPr>
              <a:t>n°25</a:t>
            </a:r>
            <a:r>
              <a:rPr lang="fr-FR" sz="2000" dirty="0">
                <a:latin typeface="+mn-lt"/>
              </a:rPr>
              <a:t/>
            </a:r>
            <a:br>
              <a:rPr lang="fr-FR" sz="2000" dirty="0">
                <a:latin typeface="+mn-lt"/>
              </a:rPr>
            </a:br>
            <a:r>
              <a:rPr lang="fr-FR" sz="2000" dirty="0" smtClean="0">
                <a:latin typeface="+mn-lt"/>
              </a:rPr>
              <a:t>Mise à disposition des données</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3111906" y="2476500"/>
            <a:ext cx="5181600" cy="4381500"/>
          </a:xfrm>
          <a:prstGeom prst="rect">
            <a:avLst/>
          </a:prstGeom>
        </p:spPr>
      </p:pic>
      <p:sp>
        <p:nvSpPr>
          <p:cNvPr id="42" name="Rectangle 41"/>
          <p:cNvSpPr/>
          <p:nvPr/>
        </p:nvSpPr>
        <p:spPr>
          <a:xfrm>
            <a:off x="1771665" y="4986523"/>
            <a:ext cx="1575587" cy="344069"/>
          </a:xfrm>
          <a:prstGeom prst="rect">
            <a:avLst/>
          </a:prstGeom>
        </p:spPr>
        <p:txBody>
          <a:bodyPr wrap="square">
            <a:spAutoFit/>
          </a:bodyPr>
          <a:lstStyle/>
          <a:p>
            <a:pPr lvl="0" algn="ctr">
              <a:lnSpc>
                <a:spcPct val="107000"/>
              </a:lnSpc>
              <a:spcAft>
                <a:spcPts val="800"/>
              </a:spcAft>
            </a:pPr>
            <a:r>
              <a:rPr lang="fr-FR" sz="1600" dirty="0" smtClean="0">
                <a:solidFill>
                  <a:schemeClr val="tx1">
                    <a:lumMod val="75000"/>
                    <a:lumOff val="25000"/>
                  </a:schemeClr>
                </a:solidFill>
                <a:ea typeface="Yu Gothic Light" panose="020B0300000000000000" pitchFamily="34" charset="-128"/>
                <a:cs typeface="Times New Roman" panose="02020603050405020304" pitchFamily="18" charset="0"/>
              </a:rPr>
              <a:t>Data Steward</a:t>
            </a:r>
            <a:endParaRPr lang="fr-FR" sz="1600"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43" name="Groupe 42"/>
          <p:cNvGrpSpPr/>
          <p:nvPr/>
        </p:nvGrpSpPr>
        <p:grpSpPr>
          <a:xfrm flipV="1">
            <a:off x="3181904" y="5158558"/>
            <a:ext cx="507826" cy="311920"/>
            <a:chOff x="6099805" y="6163140"/>
            <a:chExt cx="507826" cy="311920"/>
          </a:xfrm>
        </p:grpSpPr>
        <p:cxnSp>
          <p:nvCxnSpPr>
            <p:cNvPr id="44" name="Connecteur droit 43"/>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7079267" y="3135793"/>
            <a:ext cx="1486571" cy="355803"/>
          </a:xfrm>
          <a:prstGeom prst="rect">
            <a:avLst/>
          </a:prstGeom>
        </p:spPr>
        <p:txBody>
          <a:bodyPr wrap="square">
            <a:spAutoFit/>
          </a:bodyPr>
          <a:lstStyle/>
          <a:p>
            <a:pPr lvl="0" algn="ctr">
              <a:lnSpc>
                <a:spcPct val="107000"/>
              </a:lnSpc>
              <a:spcAft>
                <a:spcPts val="800"/>
              </a:spcAft>
            </a:pPr>
            <a:r>
              <a:rPr lang="fr-FR" sz="1600" dirty="0" smtClean="0">
                <a:solidFill>
                  <a:schemeClr val="tx1">
                    <a:lumMod val="75000"/>
                    <a:lumOff val="25000"/>
                  </a:schemeClr>
                </a:solidFill>
                <a:ea typeface="Yu Gothic Light" panose="020B0300000000000000" pitchFamily="34" charset="-128"/>
                <a:cs typeface="Times New Roman" panose="02020603050405020304" pitchFamily="18" charset="0"/>
              </a:rPr>
              <a:t>Data Engineer</a:t>
            </a:r>
            <a:endParaRPr lang="fr-FR" sz="1600"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52" name="Groupe 51"/>
          <p:cNvGrpSpPr/>
          <p:nvPr/>
        </p:nvGrpSpPr>
        <p:grpSpPr>
          <a:xfrm flipH="1" flipV="1">
            <a:off x="6848873" y="3323902"/>
            <a:ext cx="308049" cy="311920"/>
            <a:chOff x="6299582" y="6163140"/>
            <a:chExt cx="308049"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a:xfrm>
            <a:off x="110717" y="2072634"/>
            <a:ext cx="4831949" cy="1973104"/>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Les Data Engineers créent mon espace DataLab</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t>
            </a:r>
          </a:p>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Ils travaillent avec les Data Stewards pour mettre les données à disposition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sur celui-ci en prenant le soin de mettre en place les traitements nécessaire pour respecter les demandes du CDMO.</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34" name="Groupe 33"/>
          <p:cNvGrpSpPr/>
          <p:nvPr/>
        </p:nvGrpSpPr>
        <p:grpSpPr>
          <a:xfrm>
            <a:off x="745442" y="986685"/>
            <a:ext cx="7066026" cy="552080"/>
            <a:chOff x="745442" y="986685"/>
            <a:chExt cx="7066026" cy="552080"/>
          </a:xfrm>
        </p:grpSpPr>
        <p:grpSp>
          <p:nvGrpSpPr>
            <p:cNvPr id="35" name="Groupe 34"/>
            <p:cNvGrpSpPr/>
            <p:nvPr/>
          </p:nvGrpSpPr>
          <p:grpSpPr>
            <a:xfrm>
              <a:off x="745442" y="986685"/>
              <a:ext cx="7066026" cy="552080"/>
              <a:chOff x="2691257" y="529120"/>
              <a:chExt cx="7066026" cy="552080"/>
            </a:xfrm>
          </p:grpSpPr>
          <p:sp>
            <p:nvSpPr>
              <p:cNvPr id="41" name="Pentagone 4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0" name="Groupe 59"/>
              <p:cNvGrpSpPr/>
              <p:nvPr/>
            </p:nvGrpSpPr>
            <p:grpSpPr>
              <a:xfrm>
                <a:off x="8732261" y="529120"/>
                <a:ext cx="551453" cy="549030"/>
                <a:chOff x="9401004" y="529120"/>
                <a:chExt cx="551453" cy="549030"/>
              </a:xfrm>
            </p:grpSpPr>
            <p:sp>
              <p:nvSpPr>
                <p:cNvPr id="62" name="Ellipse 6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1" name="Ellipse 6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6" name="Image 3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7" name="Image 36"/>
            <p:cNvPicPr>
              <a:picLocks noChangeAspect="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8" name="Image 3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9" name="Image 3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0" name="Image 39"/>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64" name="Image 63"/>
          <p:cNvPicPr>
            <a:picLocks noChangeAspect="1"/>
          </p:cNvPicPr>
          <p:nvPr/>
        </p:nvPicPr>
        <p:blipFill>
          <a:blip r:embed="rId11"/>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12646770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smtClean="0">
                <a:latin typeface="+mn-lt"/>
              </a:rPr>
              <a:t>Ecran </a:t>
            </a:r>
            <a:r>
              <a:rPr lang="fr-FR" sz="2000" b="1" dirty="0" smtClean="0">
                <a:latin typeface="+mn-lt"/>
              </a:rPr>
              <a:t>n°26</a:t>
            </a:r>
            <a:r>
              <a:rPr lang="fr-FR" sz="2000" dirty="0">
                <a:latin typeface="+mn-lt"/>
              </a:rPr>
              <a:t/>
            </a:r>
            <a:br>
              <a:rPr lang="fr-FR" sz="2000" dirty="0">
                <a:latin typeface="+mn-lt"/>
              </a:rPr>
            </a:br>
            <a:r>
              <a:rPr lang="fr-FR" sz="2000" dirty="0" smtClean="0">
                <a:latin typeface="+mn-lt"/>
              </a:rPr>
              <a:t>Installation et paramétrage des outils</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smtClean="0">
                <a:solidFill>
                  <a:schemeClr val="bg1"/>
                </a:solidFill>
                <a:latin typeface="Calibri" panose="020F0502020204030204" pitchFamily="34" charset="0"/>
              </a:rPr>
              <a:t>Afficher en premier lieu le ruban violet complet avec l’icône de caddie et le texte associé, ainsi que le personnage Data Engineer,</a:t>
            </a:r>
          </a:p>
          <a:p>
            <a:pPr marL="285750" indent="-285750">
              <a:buFontTx/>
              <a:buChar char="-"/>
            </a:pPr>
            <a:r>
              <a:rPr lang="fr-FR" sz="1400" dirty="0" smtClean="0">
                <a:solidFill>
                  <a:schemeClr val="bg1"/>
                </a:solidFill>
                <a:latin typeface="Calibri" panose="020F0502020204030204" pitchFamily="34" charset="0"/>
              </a:rPr>
              <a:t>Afficher le texte d’information</a:t>
            </a:r>
          </a:p>
          <a:p>
            <a:pPr marL="285750" indent="-285750">
              <a:buFontTx/>
              <a:buChar char="-"/>
            </a:pPr>
            <a:r>
              <a:rPr lang="fr-FR" sz="1400" dirty="0" smtClean="0">
                <a:solidFill>
                  <a:schemeClr val="bg1"/>
                </a:solidFill>
                <a:latin typeface="Calibri" panose="020F0502020204030204" pitchFamily="34" charset="0"/>
              </a:rPr>
              <a:t>Puis afficher le bloc flèche gris et l’icône rouage puis l’image « Marc’s LAB »</a:t>
            </a:r>
            <a:endParaRPr lang="fr-FR" sz="1400" dirty="0">
              <a:solidFill>
                <a:schemeClr val="bg1"/>
              </a:solidFill>
              <a:latin typeface="Calibri" panose="020F0502020204030204" pitchFamily="34" charset="0"/>
            </a:endParaRPr>
          </a:p>
        </p:txBody>
      </p:sp>
      <p:pic>
        <p:nvPicPr>
          <p:cNvPr id="35" name="Image 34"/>
          <p:cNvPicPr>
            <a:picLocks noChangeAspect="1"/>
          </p:cNvPicPr>
          <p:nvPr/>
        </p:nvPicPr>
        <p:blipFill rotWithShape="1">
          <a:blip r:embed="rId2"/>
          <a:srcRect l="19857" r="65357"/>
          <a:stretch/>
        </p:blipFill>
        <p:spPr>
          <a:xfrm>
            <a:off x="1189942" y="3556602"/>
            <a:ext cx="873456" cy="3090940"/>
          </a:xfrm>
          <a:prstGeom prst="rect">
            <a:avLst/>
          </a:prstGeom>
        </p:spPr>
      </p:pic>
      <p:pic>
        <p:nvPicPr>
          <p:cNvPr id="4" name="Image 3"/>
          <p:cNvPicPr>
            <a:picLocks noChangeAspect="1"/>
          </p:cNvPicPr>
          <p:nvPr/>
        </p:nvPicPr>
        <p:blipFill>
          <a:blip r:embed="rId3"/>
          <a:stretch>
            <a:fillRect/>
          </a:stretch>
        </p:blipFill>
        <p:spPr>
          <a:xfrm>
            <a:off x="4742008" y="3924565"/>
            <a:ext cx="2379056" cy="2660523"/>
          </a:xfrm>
          <a:prstGeom prst="rect">
            <a:avLst/>
          </a:prstGeom>
        </p:spPr>
      </p:pic>
      <p:grpSp>
        <p:nvGrpSpPr>
          <p:cNvPr id="9" name="Groupe 8"/>
          <p:cNvGrpSpPr/>
          <p:nvPr/>
        </p:nvGrpSpPr>
        <p:grpSpPr>
          <a:xfrm>
            <a:off x="-413514" y="1986422"/>
            <a:ext cx="4053970" cy="1692607"/>
            <a:chOff x="-876580" y="2074551"/>
            <a:chExt cx="4053970" cy="1692607"/>
          </a:xfrm>
        </p:grpSpPr>
        <p:sp>
          <p:nvSpPr>
            <p:cNvPr id="7" name="Rectangle à coins arrondis 6"/>
            <p:cNvSpPr/>
            <p:nvPr/>
          </p:nvSpPr>
          <p:spPr>
            <a:xfrm>
              <a:off x="-876580" y="2074673"/>
              <a:ext cx="3950643" cy="614841"/>
            </a:xfrm>
            <a:prstGeom prst="roundRect">
              <a:avLst>
                <a:gd name="adj" fmla="val 3554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à coins arrondis 54"/>
            <p:cNvSpPr/>
            <p:nvPr/>
          </p:nvSpPr>
          <p:spPr>
            <a:xfrm rot="16200000">
              <a:off x="2310364" y="2430910"/>
              <a:ext cx="1120060" cy="40734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à coins arrondis 56"/>
            <p:cNvSpPr/>
            <p:nvPr/>
          </p:nvSpPr>
          <p:spPr>
            <a:xfrm rot="19133076">
              <a:off x="1817766" y="3106380"/>
              <a:ext cx="1359624" cy="428693"/>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12865" y="2159575"/>
              <a:ext cx="468418" cy="468418"/>
            </a:xfrm>
            <a:prstGeom prst="rect">
              <a:avLst/>
            </a:prstGeom>
          </p:spPr>
        </p:pic>
        <p:sp>
          <p:nvSpPr>
            <p:cNvPr id="6" name="ZoneTexte 5"/>
            <p:cNvSpPr txBox="1"/>
            <p:nvPr/>
          </p:nvSpPr>
          <p:spPr>
            <a:xfrm>
              <a:off x="735757" y="2217582"/>
              <a:ext cx="2229880" cy="338554"/>
            </a:xfrm>
            <a:prstGeom prst="rect">
              <a:avLst/>
            </a:prstGeom>
            <a:noFill/>
          </p:spPr>
          <p:txBody>
            <a:bodyPr wrap="square" rtlCol="0">
              <a:spAutoFit/>
            </a:bodyPr>
            <a:lstStyle/>
            <a:p>
              <a:r>
                <a:rPr lang="fr-FR" sz="1600" dirty="0" smtClean="0">
                  <a:solidFill>
                    <a:schemeClr val="bg1"/>
                  </a:solidFill>
                </a:rPr>
                <a:t>Mes demandes d’outils</a:t>
              </a:r>
              <a:endParaRPr lang="fr-FR" sz="1600" dirty="0">
                <a:solidFill>
                  <a:schemeClr val="bg1"/>
                </a:solidFill>
              </a:endParaRPr>
            </a:p>
          </p:txBody>
        </p:sp>
        <p:sp>
          <p:nvSpPr>
            <p:cNvPr id="8" name="Pentagone 7"/>
            <p:cNvSpPr/>
            <p:nvPr/>
          </p:nvSpPr>
          <p:spPr>
            <a:xfrm rot="8298822">
              <a:off x="1556816" y="3345556"/>
              <a:ext cx="1340107" cy="4216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Pentagone 65"/>
          <p:cNvSpPr/>
          <p:nvPr/>
        </p:nvSpPr>
        <p:spPr>
          <a:xfrm>
            <a:off x="2574317" y="5051907"/>
            <a:ext cx="1637718" cy="405843"/>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540" y="4808798"/>
            <a:ext cx="892059" cy="892059"/>
          </a:xfrm>
          <a:prstGeom prst="rect">
            <a:avLst/>
          </a:prstGeom>
        </p:spPr>
      </p:pic>
      <p:sp>
        <p:nvSpPr>
          <p:cNvPr id="67" name="Rectangle 66"/>
          <p:cNvSpPr/>
          <p:nvPr/>
        </p:nvSpPr>
        <p:spPr>
          <a:xfrm>
            <a:off x="3899910" y="2312387"/>
            <a:ext cx="4090769" cy="981423"/>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Le Data Engineer met à disposition sur mon espace DataLab les outils communautaires demandés.</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36" name="Groupe 35"/>
          <p:cNvGrpSpPr/>
          <p:nvPr/>
        </p:nvGrpSpPr>
        <p:grpSpPr>
          <a:xfrm>
            <a:off x="745442" y="986685"/>
            <a:ext cx="7066026" cy="552080"/>
            <a:chOff x="745442" y="986685"/>
            <a:chExt cx="7066026" cy="552080"/>
          </a:xfrm>
        </p:grpSpPr>
        <p:grpSp>
          <p:nvGrpSpPr>
            <p:cNvPr id="37" name="Groupe 36"/>
            <p:cNvGrpSpPr/>
            <p:nvPr/>
          </p:nvGrpSpPr>
          <p:grpSpPr>
            <a:xfrm>
              <a:off x="745442" y="986685"/>
              <a:ext cx="7066026" cy="552080"/>
              <a:chOff x="2691257" y="529120"/>
              <a:chExt cx="7066026" cy="552080"/>
            </a:xfrm>
          </p:grpSpPr>
          <p:sp>
            <p:nvSpPr>
              <p:cNvPr id="43" name="Pentagone 42"/>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3" name="Groupe 52"/>
              <p:cNvGrpSpPr/>
              <p:nvPr/>
            </p:nvGrpSpPr>
            <p:grpSpPr>
              <a:xfrm>
                <a:off x="8732261" y="529120"/>
                <a:ext cx="551453" cy="549030"/>
                <a:chOff x="9401004" y="529120"/>
                <a:chExt cx="551453" cy="549030"/>
              </a:xfrm>
            </p:grpSpPr>
            <p:sp>
              <p:nvSpPr>
                <p:cNvPr id="56" name="Ellipse 5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Image 5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4" name="Ellipse 5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8" name="Image 3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9" name="Image 38"/>
            <p:cNvPicPr>
              <a:picLocks noChangeAspect="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0" name="Image 39"/>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1" name="Image 40"/>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2" name="Image 41"/>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9" name="Image 58"/>
          <p:cNvPicPr>
            <a:picLocks noChangeAspect="1"/>
          </p:cNvPicPr>
          <p:nvPr/>
        </p:nvPicPr>
        <p:blipFill>
          <a:blip r:embed="rId14"/>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23928971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searchengineland.com/figz/wp-content/seloads/2017/06/meeting-62442005-ss-192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5875"/>
            <a:ext cx="12192000" cy="641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http://www.jbclement.com/wp-content/uploads/2016/10/BPC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20433" y="137080"/>
            <a:ext cx="1951134" cy="325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084899"/>
            <a:ext cx="12192000" cy="80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https://pbs.twimg.com/profile_images/842331145354264576/Uhgn-1Zz_400x400.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74629" y="6185266"/>
            <a:ext cx="1351900" cy="6357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625853"/>
            <a:ext cx="12192000" cy="5459045"/>
          </a:xfrm>
          <a:prstGeom prst="rect">
            <a:avLst/>
          </a:prstGeom>
          <a:solidFill>
            <a:srgbClr val="714A8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p:nvPr>
        </p:nvSpPr>
        <p:spPr>
          <a:xfrm>
            <a:off x="2215709" y="952499"/>
            <a:ext cx="7918891" cy="739333"/>
          </a:xfrm>
        </p:spPr>
        <p:txBody>
          <a:bodyPr>
            <a:normAutofit fontScale="90000"/>
          </a:bodyPr>
          <a:lstStyle/>
          <a:p>
            <a:r>
              <a:rPr lang="fr-FR" b="1" dirty="0" smtClean="0">
                <a:solidFill>
                  <a:schemeClr val="bg1"/>
                </a:solidFill>
                <a:latin typeface="+mn-lt"/>
              </a:rPr>
              <a:t> </a:t>
            </a:r>
            <a:br>
              <a:rPr lang="fr-FR" b="1" dirty="0" smtClean="0">
                <a:solidFill>
                  <a:schemeClr val="bg1"/>
                </a:solidFill>
                <a:latin typeface="+mn-lt"/>
              </a:rPr>
            </a:br>
            <a:r>
              <a:rPr lang="fr-FR" b="1" dirty="0" smtClean="0">
                <a:solidFill>
                  <a:schemeClr val="bg1"/>
                </a:solidFill>
                <a:latin typeface="+mn-lt"/>
              </a:rPr>
              <a:t/>
            </a:r>
            <a:br>
              <a:rPr lang="fr-FR" b="1" dirty="0" smtClean="0">
                <a:solidFill>
                  <a:schemeClr val="bg1"/>
                </a:solidFill>
                <a:latin typeface="+mn-lt"/>
              </a:rPr>
            </a:br>
            <a:r>
              <a:rPr lang="fr-FR" sz="4900" b="1" dirty="0" smtClean="0">
                <a:solidFill>
                  <a:schemeClr val="bg1"/>
                </a:solidFill>
                <a:latin typeface="+mn-lt"/>
              </a:rPr>
              <a:t>Déroulé du storyboard</a:t>
            </a:r>
            <a:endParaRPr lang="fr-FR" sz="4900" b="1" dirty="0">
              <a:solidFill>
                <a:schemeClr val="bg1"/>
              </a:solidFill>
              <a:latin typeface="+mn-lt"/>
            </a:endParaRPr>
          </a:p>
        </p:txBody>
      </p:sp>
      <p:sp>
        <p:nvSpPr>
          <p:cNvPr id="10" name="Sous-titre 2"/>
          <p:cNvSpPr txBox="1">
            <a:spLocks/>
          </p:cNvSpPr>
          <p:nvPr/>
        </p:nvSpPr>
        <p:spPr>
          <a:xfrm>
            <a:off x="153008" y="6583217"/>
            <a:ext cx="1346200" cy="2668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200" dirty="0" smtClean="0">
                <a:solidFill>
                  <a:schemeClr val="bg1">
                    <a:lumMod val="50000"/>
                  </a:schemeClr>
                </a:solidFill>
              </a:rPr>
              <a:t>F   a   c   t   o   r   y</a:t>
            </a:r>
            <a:endParaRPr lang="fr-FR" sz="1200" dirty="0">
              <a:solidFill>
                <a:schemeClr val="bg1">
                  <a:lumMod val="50000"/>
                </a:schemeClr>
              </a:solidFill>
            </a:endParaRPr>
          </a:p>
        </p:txBody>
      </p:sp>
      <p:sp>
        <p:nvSpPr>
          <p:cNvPr id="6" name="Rectangle 5"/>
          <p:cNvSpPr/>
          <p:nvPr/>
        </p:nvSpPr>
        <p:spPr>
          <a:xfrm>
            <a:off x="10691812" y="6291572"/>
            <a:ext cx="1222375"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p:nvPr>
        </p:nvSpPr>
        <p:spPr>
          <a:xfrm>
            <a:off x="10691812" y="6353486"/>
            <a:ext cx="1203135" cy="315430"/>
          </a:xfrm>
        </p:spPr>
        <p:txBody>
          <a:bodyPr>
            <a:normAutofit fontScale="92500" lnSpcReduction="10000"/>
          </a:bodyPr>
          <a:lstStyle/>
          <a:p>
            <a:r>
              <a:rPr lang="fr-FR" sz="1800" smtClean="0">
                <a:solidFill>
                  <a:schemeClr val="bg1"/>
                </a:solidFill>
              </a:rPr>
              <a:t>DataLab</a:t>
            </a:r>
            <a:endParaRPr lang="fr-FR" sz="1800" dirty="0">
              <a:solidFill>
                <a:schemeClr val="bg1"/>
              </a:solidFill>
            </a:endParaRPr>
          </a:p>
        </p:txBody>
      </p:sp>
      <p:sp>
        <p:nvSpPr>
          <p:cNvPr id="5" name="Ellipse 4"/>
          <p:cNvSpPr/>
          <p:nvPr/>
        </p:nvSpPr>
        <p:spPr>
          <a:xfrm>
            <a:off x="1603244" y="4049565"/>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4442706" y="2926150"/>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6443465" y="4702581"/>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7730631" y="2310135"/>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9633567" y="3440500"/>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p:cNvSpPr/>
          <p:nvPr/>
        </p:nvSpPr>
        <p:spPr>
          <a:xfrm>
            <a:off x="1115803" y="2331983"/>
            <a:ext cx="9694737" cy="2874893"/>
          </a:xfrm>
          <a:custGeom>
            <a:avLst/>
            <a:gdLst>
              <a:gd name="connsiteX0" fmla="*/ 550650 w 9694737"/>
              <a:gd name="connsiteY0" fmla="*/ 122080 h 2874893"/>
              <a:gd name="connsiteX1" fmla="*/ 64875 w 9694737"/>
              <a:gd name="connsiteY1" fmla="*/ 1960405 h 2874893"/>
              <a:gd name="connsiteX2" fmla="*/ 1827000 w 9694737"/>
              <a:gd name="connsiteY2" fmla="*/ 1941355 h 2874893"/>
              <a:gd name="connsiteX3" fmla="*/ 2970000 w 9694737"/>
              <a:gd name="connsiteY3" fmla="*/ 979330 h 2874893"/>
              <a:gd name="connsiteX4" fmla="*/ 4770225 w 9694737"/>
              <a:gd name="connsiteY4" fmla="*/ 1217455 h 2874893"/>
              <a:gd name="connsiteX5" fmla="*/ 5713200 w 9694737"/>
              <a:gd name="connsiteY5" fmla="*/ 2874805 h 2874893"/>
              <a:gd name="connsiteX6" fmla="*/ 6637125 w 9694737"/>
              <a:gd name="connsiteY6" fmla="*/ 1141255 h 2874893"/>
              <a:gd name="connsiteX7" fmla="*/ 7151475 w 9694737"/>
              <a:gd name="connsiteY7" fmla="*/ 169705 h 2874893"/>
              <a:gd name="connsiteX8" fmla="*/ 8980275 w 9694737"/>
              <a:gd name="connsiteY8" fmla="*/ 26830 h 2874893"/>
              <a:gd name="connsiteX9" fmla="*/ 9694650 w 9694737"/>
              <a:gd name="connsiteY9" fmla="*/ 474505 h 2874893"/>
              <a:gd name="connsiteX10" fmla="*/ 9018375 w 9694737"/>
              <a:gd name="connsiteY10" fmla="*/ 1493680 h 287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94737" h="2874893">
                <a:moveTo>
                  <a:pt x="550650" y="122080"/>
                </a:moveTo>
                <a:cubicBezTo>
                  <a:pt x="201400" y="889636"/>
                  <a:pt x="-147850" y="1657193"/>
                  <a:pt x="64875" y="1960405"/>
                </a:cubicBezTo>
                <a:cubicBezTo>
                  <a:pt x="277600" y="2263618"/>
                  <a:pt x="1342813" y="2104867"/>
                  <a:pt x="1827000" y="1941355"/>
                </a:cubicBezTo>
                <a:cubicBezTo>
                  <a:pt x="2311187" y="1777843"/>
                  <a:pt x="2479463" y="1099980"/>
                  <a:pt x="2970000" y="979330"/>
                </a:cubicBezTo>
                <a:cubicBezTo>
                  <a:pt x="3460537" y="858680"/>
                  <a:pt x="4313025" y="901543"/>
                  <a:pt x="4770225" y="1217455"/>
                </a:cubicBezTo>
                <a:cubicBezTo>
                  <a:pt x="5227425" y="1533368"/>
                  <a:pt x="5402050" y="2887505"/>
                  <a:pt x="5713200" y="2874805"/>
                </a:cubicBezTo>
                <a:cubicBezTo>
                  <a:pt x="6024350" y="2862105"/>
                  <a:pt x="6637125" y="1141255"/>
                  <a:pt x="6637125" y="1141255"/>
                </a:cubicBezTo>
                <a:cubicBezTo>
                  <a:pt x="6876838" y="690405"/>
                  <a:pt x="6760950" y="355442"/>
                  <a:pt x="7151475" y="169705"/>
                </a:cubicBezTo>
                <a:cubicBezTo>
                  <a:pt x="7542000" y="-16032"/>
                  <a:pt x="8556413" y="-23970"/>
                  <a:pt x="8980275" y="26830"/>
                </a:cubicBezTo>
                <a:cubicBezTo>
                  <a:pt x="9404137" y="77630"/>
                  <a:pt x="9688300" y="230030"/>
                  <a:pt x="9694650" y="474505"/>
                </a:cubicBezTo>
                <a:cubicBezTo>
                  <a:pt x="9701000" y="718980"/>
                  <a:pt x="9359687" y="1106330"/>
                  <a:pt x="9018375" y="1493680"/>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Sous-titre 2"/>
          <p:cNvSpPr txBox="1">
            <a:spLocks/>
          </p:cNvSpPr>
          <p:nvPr/>
        </p:nvSpPr>
        <p:spPr>
          <a:xfrm>
            <a:off x="1115803" y="4851297"/>
            <a:ext cx="1917092"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smtClean="0">
                <a:solidFill>
                  <a:schemeClr val="bg1"/>
                </a:solidFill>
              </a:rPr>
              <a:t>Etude du besoin</a:t>
            </a:r>
            <a:endParaRPr lang="fr-FR" sz="1800" b="1" dirty="0">
              <a:solidFill>
                <a:schemeClr val="bg1"/>
              </a:solidFill>
            </a:endParaRPr>
          </a:p>
        </p:txBody>
      </p:sp>
      <p:sp>
        <p:nvSpPr>
          <p:cNvPr id="22" name="Sous-titre 2"/>
          <p:cNvSpPr txBox="1">
            <a:spLocks/>
          </p:cNvSpPr>
          <p:nvPr/>
        </p:nvSpPr>
        <p:spPr>
          <a:xfrm>
            <a:off x="3788265" y="3772238"/>
            <a:ext cx="2256310" cy="7146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smtClean="0">
                <a:solidFill>
                  <a:schemeClr val="bg1"/>
                </a:solidFill>
              </a:rPr>
              <a:t>Mise à disposition des données et outils</a:t>
            </a:r>
            <a:endParaRPr lang="fr-FR" sz="1800" b="1" dirty="0">
              <a:solidFill>
                <a:schemeClr val="bg1"/>
              </a:solidFill>
            </a:endParaRPr>
          </a:p>
        </p:txBody>
      </p:sp>
      <p:sp>
        <p:nvSpPr>
          <p:cNvPr id="23" name="Sous-titre 2"/>
          <p:cNvSpPr txBox="1">
            <a:spLocks/>
          </p:cNvSpPr>
          <p:nvPr/>
        </p:nvSpPr>
        <p:spPr>
          <a:xfrm>
            <a:off x="5866329" y="5527132"/>
            <a:ext cx="1864302"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smtClean="0">
                <a:solidFill>
                  <a:schemeClr val="bg1"/>
                </a:solidFill>
              </a:rPr>
              <a:t>Expérimentation</a:t>
            </a:r>
            <a:endParaRPr lang="fr-FR" sz="1800" b="1" dirty="0">
              <a:solidFill>
                <a:schemeClr val="bg1"/>
              </a:solidFill>
            </a:endParaRPr>
          </a:p>
        </p:txBody>
      </p:sp>
      <p:sp>
        <p:nvSpPr>
          <p:cNvPr id="24" name="Sous-titre 2"/>
          <p:cNvSpPr txBox="1">
            <a:spLocks/>
          </p:cNvSpPr>
          <p:nvPr/>
        </p:nvSpPr>
        <p:spPr>
          <a:xfrm>
            <a:off x="7073109" y="1714665"/>
            <a:ext cx="2041501"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smtClean="0">
                <a:solidFill>
                  <a:schemeClr val="bg1"/>
                </a:solidFill>
              </a:rPr>
              <a:t>Bilan et industrialisation</a:t>
            </a:r>
            <a:endParaRPr lang="fr-FR" sz="1800" b="1" dirty="0">
              <a:solidFill>
                <a:schemeClr val="bg1"/>
              </a:solidFill>
            </a:endParaRPr>
          </a:p>
        </p:txBody>
      </p:sp>
      <p:sp>
        <p:nvSpPr>
          <p:cNvPr id="25" name="Sous-titre 2"/>
          <p:cNvSpPr txBox="1">
            <a:spLocks/>
          </p:cNvSpPr>
          <p:nvPr/>
        </p:nvSpPr>
        <p:spPr>
          <a:xfrm>
            <a:off x="9180496" y="4220950"/>
            <a:ext cx="1687191" cy="36655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smtClean="0">
                <a:solidFill>
                  <a:schemeClr val="bg1"/>
                </a:solidFill>
              </a:rPr>
              <a:t>Quizz</a:t>
            </a:r>
            <a:endParaRPr lang="fr-FR" sz="1800" b="1" dirty="0">
              <a:solidFill>
                <a:schemeClr val="bg1"/>
              </a:solidFill>
            </a:endParaRPr>
          </a:p>
        </p:txBody>
      </p:sp>
      <p:pic>
        <p:nvPicPr>
          <p:cNvPr id="17" name="Image 16"/>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556920" y="3050508"/>
            <a:ext cx="553994" cy="553994"/>
          </a:xfrm>
          <a:prstGeom prst="rect">
            <a:avLst/>
          </a:prstGeom>
        </p:spPr>
      </p:pic>
      <p:pic>
        <p:nvPicPr>
          <p:cNvPr id="7" name="Image 6"/>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54189" y="4184421"/>
            <a:ext cx="479160" cy="479160"/>
          </a:xfrm>
          <a:prstGeom prst="rect">
            <a:avLst/>
          </a:prstGeom>
        </p:spPr>
      </p:pic>
      <p:pic>
        <p:nvPicPr>
          <p:cNvPr id="20" name="Image 1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00992" y="4851297"/>
            <a:ext cx="480158" cy="480158"/>
          </a:xfrm>
          <a:prstGeom prst="rect">
            <a:avLst/>
          </a:prstGeom>
        </p:spPr>
      </p:pic>
      <p:pic>
        <p:nvPicPr>
          <p:cNvPr id="31" name="Image 30"/>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19939" y="3613965"/>
            <a:ext cx="435600" cy="435600"/>
          </a:xfrm>
          <a:prstGeom prst="rect">
            <a:avLst/>
          </a:prstGeom>
        </p:spPr>
      </p:pic>
      <p:pic>
        <p:nvPicPr>
          <p:cNvPr id="26" name="Image 25"/>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7869352" y="2449569"/>
            <a:ext cx="480158" cy="480158"/>
          </a:xfrm>
          <a:prstGeom prst="rect">
            <a:avLst/>
          </a:prstGeom>
        </p:spPr>
      </p:pic>
      <p:sp>
        <p:nvSpPr>
          <p:cNvPr id="28" name="Ellipse 27"/>
          <p:cNvSpPr/>
          <p:nvPr/>
        </p:nvSpPr>
        <p:spPr>
          <a:xfrm>
            <a:off x="1108683" y="2343435"/>
            <a:ext cx="781050" cy="764575"/>
          </a:xfrm>
          <a:prstGeom prst="ellipse">
            <a:avLst/>
          </a:prstGeom>
          <a:solidFill>
            <a:schemeClr val="bg1"/>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Sous-titre 2"/>
          <p:cNvSpPr txBox="1">
            <a:spLocks/>
          </p:cNvSpPr>
          <p:nvPr/>
        </p:nvSpPr>
        <p:spPr>
          <a:xfrm>
            <a:off x="540662" y="1917741"/>
            <a:ext cx="1917092" cy="3665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b="1" dirty="0" smtClean="0">
                <a:solidFill>
                  <a:schemeClr val="bg1"/>
                </a:solidFill>
              </a:rPr>
              <a:t>Découverte</a:t>
            </a:r>
            <a:endParaRPr lang="fr-FR" sz="1800" b="1" dirty="0">
              <a:solidFill>
                <a:schemeClr val="bg1"/>
              </a:solidFill>
            </a:endParaRPr>
          </a:p>
        </p:txBody>
      </p:sp>
      <p:pic>
        <p:nvPicPr>
          <p:cNvPr id="12" name="Image 11"/>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34693" y="2487721"/>
            <a:ext cx="526680" cy="526680"/>
          </a:xfrm>
          <a:prstGeom prst="rect">
            <a:avLst/>
          </a:prstGeom>
        </p:spPr>
      </p:pic>
    </p:spTree>
    <p:extLst>
      <p:ext uri="{BB962C8B-B14F-4D97-AF65-F5344CB8AC3E}">
        <p14:creationId xmlns:p14="http://schemas.microsoft.com/office/powerpoint/2010/main" val="31981543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smtClean="0">
                <a:latin typeface="+mn-lt"/>
              </a:rPr>
              <a:t>Ecran </a:t>
            </a:r>
            <a:r>
              <a:rPr lang="fr-FR" sz="2000" b="1" dirty="0" smtClean="0">
                <a:latin typeface="+mn-lt"/>
              </a:rPr>
              <a:t>n°27</a:t>
            </a:r>
            <a:r>
              <a:rPr lang="fr-FR" sz="2000" dirty="0">
                <a:latin typeface="+mn-lt"/>
              </a:rPr>
              <a:t/>
            </a:r>
            <a:br>
              <a:rPr lang="fr-FR" sz="2000" dirty="0">
                <a:latin typeface="+mn-lt"/>
              </a:rPr>
            </a:br>
            <a:r>
              <a:rPr lang="fr-FR" sz="2000" dirty="0" smtClean="0">
                <a:latin typeface="+mn-lt"/>
              </a:rPr>
              <a:t>Espace DataLab disponible</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3" name="Groupe 12"/>
          <p:cNvGrpSpPr/>
          <p:nvPr/>
        </p:nvGrpSpPr>
        <p:grpSpPr>
          <a:xfrm>
            <a:off x="1824109" y="2300510"/>
            <a:ext cx="4790703" cy="3026768"/>
            <a:chOff x="1934734" y="2607598"/>
            <a:chExt cx="4790703" cy="3026768"/>
          </a:xfrm>
        </p:grpSpPr>
        <p:pic>
          <p:nvPicPr>
            <p:cNvPr id="12" name="Image 11"/>
            <p:cNvPicPr>
              <a:picLocks noChangeAspect="1"/>
            </p:cNvPicPr>
            <p:nvPr/>
          </p:nvPicPr>
          <p:blipFill>
            <a:blip r:embed="rId2"/>
            <a:stretch>
              <a:fillRect/>
            </a:stretch>
          </p:blipFill>
          <p:spPr>
            <a:xfrm>
              <a:off x="5481745" y="2695839"/>
              <a:ext cx="1243692" cy="2938527"/>
            </a:xfrm>
            <a:prstGeom prst="rect">
              <a:avLst/>
            </a:prstGeom>
          </p:spPr>
        </p:pic>
        <p:pic>
          <p:nvPicPr>
            <p:cNvPr id="70" name="Image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sp>
        <p:nvSpPr>
          <p:cNvPr id="71" name="Rectangle 70"/>
          <p:cNvSpPr/>
          <p:nvPr/>
        </p:nvSpPr>
        <p:spPr>
          <a:xfrm>
            <a:off x="569714" y="5411546"/>
            <a:ext cx="7419739" cy="981423"/>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À l’issue des travaux, mon responsable DataLab m’informe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que mon espace DataLab est disponible et me fournit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les informations nécessaires pour accéder et utiliser celui-ci.</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15" name="Image 1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3932697" y="1982460"/>
            <a:ext cx="718764" cy="718764"/>
          </a:xfrm>
          <a:prstGeom prst="rect">
            <a:avLst/>
          </a:prstGeom>
        </p:spPr>
      </p:pic>
      <p:cxnSp>
        <p:nvCxnSpPr>
          <p:cNvPr id="17" name="Connecteur droit 16"/>
          <p:cNvCxnSpPr/>
          <p:nvPr/>
        </p:nvCxnSpPr>
        <p:spPr>
          <a:xfrm>
            <a:off x="3625299" y="2809513"/>
            <a:ext cx="143289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flipV="1">
            <a:off x="4552693" y="2809513"/>
            <a:ext cx="1206372" cy="42034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3" name="Image 52"/>
          <p:cNvPicPr>
            <a:picLocks noChangeAspect="1"/>
          </p:cNvPicPr>
          <p:nvPr/>
        </p:nvPicPr>
        <p:blipFill>
          <a:blip r:embed="rId12"/>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1375523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p:txBody>
          <a:bodyPr/>
          <a:lstStyle/>
          <a:p>
            <a:r>
              <a:rPr lang="fr-FR" sz="2000" b="1" dirty="0" smtClean="0">
                <a:latin typeface="+mn-lt"/>
              </a:rPr>
              <a:t>Ecran </a:t>
            </a:r>
            <a:r>
              <a:rPr lang="fr-FR" sz="2000" b="1" dirty="0" smtClean="0">
                <a:latin typeface="+mn-lt"/>
              </a:rPr>
              <a:t>n°28</a:t>
            </a:r>
            <a:r>
              <a:rPr lang="fr-FR" sz="2000" dirty="0">
                <a:latin typeface="+mn-lt"/>
              </a:rPr>
              <a:t/>
            </a:r>
            <a:br>
              <a:rPr lang="fr-FR" sz="2000" dirty="0">
                <a:latin typeface="+mn-lt"/>
              </a:rPr>
            </a:br>
            <a:r>
              <a:rPr lang="fr-FR" sz="2000" dirty="0" smtClean="0">
                <a:latin typeface="+mn-lt"/>
              </a:rPr>
              <a:t>Lancement de l’expérimentation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smtClean="0">
                <a:solidFill>
                  <a:schemeClr val="bg1"/>
                </a:solidFill>
                <a:latin typeface="Calibri" panose="020F0502020204030204" pitchFamily="34" charset="0"/>
              </a:rPr>
              <a:t>Afficher en premier lieu le personnage et le bureau</a:t>
            </a:r>
          </a:p>
          <a:p>
            <a:pPr marL="285750" indent="-285750">
              <a:buFontTx/>
              <a:buChar char="-"/>
            </a:pPr>
            <a:r>
              <a:rPr lang="fr-FR" sz="1400" dirty="0" smtClean="0">
                <a:solidFill>
                  <a:schemeClr val="bg1"/>
                </a:solidFill>
                <a:latin typeface="Calibri" panose="020F0502020204030204" pitchFamily="34" charset="0"/>
              </a:rPr>
              <a:t>Puis afficher le bloc de texte</a:t>
            </a:r>
            <a:endParaRPr lang="fr-FR" sz="1400" dirty="0">
              <a:solidFill>
                <a:schemeClr val="bg1"/>
              </a:solidFill>
              <a:latin typeface="Calibri" panose="020F0502020204030204" pitchFamily="34" charset="0"/>
            </a:endParaRPr>
          </a:p>
        </p:txBody>
      </p:sp>
      <p:sp>
        <p:nvSpPr>
          <p:cNvPr id="30" name="Rectangle 29"/>
          <p:cNvSpPr/>
          <p:nvPr/>
        </p:nvSpPr>
        <p:spPr>
          <a:xfrm>
            <a:off x="1470753" y="2305723"/>
            <a:ext cx="4750269" cy="981423"/>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Impatient,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j’accède à mon espace DataLab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et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constate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que mes données sont bien chargées et que les outils sont bien déployés.</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27" name="Groupe 26"/>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38" name="Pentagone 3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p:cNvGrpSpPr/>
              <p:nvPr/>
            </p:nvGrpSpPr>
            <p:grpSpPr>
              <a:xfrm>
                <a:off x="8732261" y="529120"/>
                <a:ext cx="551453" cy="549030"/>
                <a:chOff x="9401004" y="529120"/>
                <a:chExt cx="551453" cy="549030"/>
              </a:xfrm>
            </p:grpSpPr>
            <p:sp>
              <p:nvSpPr>
                <p:cNvPr id="45" name="Ellipse 4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4" name="Ellipse 4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4" name="Image 33"/>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5" name="Image 3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6" name="Image 35"/>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7" name="Image 3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6" name="Image 25"/>
          <p:cNvPicPr>
            <a:picLocks noChangeAspect="1"/>
          </p:cNvPicPr>
          <p:nvPr/>
        </p:nvPicPr>
        <p:blipFill>
          <a:blip r:embed="rId10"/>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23259543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p:txBody>
          <a:bodyPr/>
          <a:lstStyle/>
          <a:p>
            <a:r>
              <a:rPr lang="fr-FR" sz="2000" b="1" dirty="0" smtClean="0">
                <a:latin typeface="+mn-lt"/>
              </a:rPr>
              <a:t>Ecran </a:t>
            </a:r>
            <a:r>
              <a:rPr lang="fr-FR" sz="2000" b="1" dirty="0" smtClean="0">
                <a:latin typeface="+mn-lt"/>
              </a:rPr>
              <a:t>n°29</a:t>
            </a:r>
            <a:r>
              <a:rPr lang="fr-FR" sz="2000" dirty="0">
                <a:latin typeface="+mn-lt"/>
              </a:rPr>
              <a:t/>
            </a:r>
            <a:br>
              <a:rPr lang="fr-FR" sz="2000" dirty="0">
                <a:latin typeface="+mn-lt"/>
              </a:rPr>
            </a:br>
            <a:r>
              <a:rPr lang="fr-FR" sz="2000" dirty="0" smtClean="0">
                <a:latin typeface="+mn-lt"/>
              </a:rPr>
              <a:t>Lancement de l’expérimentation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smtClean="0">
                <a:solidFill>
                  <a:schemeClr val="bg1"/>
                </a:solidFill>
                <a:latin typeface="Calibri" panose="020F0502020204030204" pitchFamily="34" charset="0"/>
              </a:rPr>
              <a:t>Afficher en premier lieu le personnage et le bureau</a:t>
            </a:r>
          </a:p>
          <a:p>
            <a:pPr marL="285750" indent="-285750">
              <a:buFontTx/>
              <a:buChar char="-"/>
            </a:pPr>
            <a:r>
              <a:rPr lang="fr-FR" sz="1400" dirty="0" smtClean="0">
                <a:solidFill>
                  <a:schemeClr val="bg1"/>
                </a:solidFill>
                <a:latin typeface="Calibri" panose="020F0502020204030204" pitchFamily="34" charset="0"/>
              </a:rPr>
              <a:t>Puis afficher le premier bloc de texte (celui du haut)</a:t>
            </a:r>
          </a:p>
          <a:p>
            <a:pPr marL="285750" indent="-285750">
              <a:buFontTx/>
              <a:buChar char="-"/>
            </a:pPr>
            <a:r>
              <a:rPr lang="fr-FR" sz="1400" dirty="0" smtClean="0">
                <a:solidFill>
                  <a:schemeClr val="bg1"/>
                </a:solidFill>
                <a:latin typeface="Calibri" panose="020F0502020204030204" pitchFamily="34" charset="0"/>
              </a:rPr>
              <a:t>Puis afficher le second bloc de texte</a:t>
            </a:r>
            <a:endParaRPr lang="fr-FR" sz="1400" dirty="0">
              <a:solidFill>
                <a:schemeClr val="bg1"/>
              </a:solidFill>
              <a:latin typeface="Calibri" panose="020F0502020204030204" pitchFamily="34" charset="0"/>
            </a:endParaRPr>
          </a:p>
        </p:txBody>
      </p:sp>
      <p:sp>
        <p:nvSpPr>
          <p:cNvPr id="32" name="Rectangle 31"/>
          <p:cNvSpPr/>
          <p:nvPr/>
        </p:nvSpPr>
        <p:spPr>
          <a:xfrm>
            <a:off x="3154953" y="2620522"/>
            <a:ext cx="5029231" cy="1277786"/>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Je découvre un espace où je dispose d’une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autonomie renforcée</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 Contrairement à mes DataSpaces, je peux exécuter des traitements à la demande sur les données de mon espace DataLab.</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27" name="Groupe 26"/>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38" name="Pentagone 3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p:cNvGrpSpPr/>
              <p:nvPr/>
            </p:nvGrpSpPr>
            <p:grpSpPr>
              <a:xfrm>
                <a:off x="8732261" y="529120"/>
                <a:ext cx="551453" cy="549030"/>
                <a:chOff x="9401004" y="529120"/>
                <a:chExt cx="551453" cy="549030"/>
              </a:xfrm>
            </p:grpSpPr>
            <p:sp>
              <p:nvSpPr>
                <p:cNvPr id="45" name="Ellipse 4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4" name="Ellipse 4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4" name="Image 33"/>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5" name="Image 3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6" name="Image 35"/>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7" name="Image 3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6" name="Image 25"/>
          <p:cNvPicPr>
            <a:picLocks noChangeAspect="1"/>
          </p:cNvPicPr>
          <p:nvPr/>
        </p:nvPicPr>
        <p:blipFill>
          <a:blip r:embed="rId10"/>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30549433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n°30</a:t>
            </a:r>
            <a:r>
              <a:rPr lang="fr-FR" sz="2000" dirty="0">
                <a:latin typeface="+mn-lt"/>
              </a:rPr>
              <a:t/>
            </a:r>
            <a:br>
              <a:rPr lang="fr-FR" sz="2000" dirty="0">
                <a:latin typeface="+mn-lt"/>
              </a:rPr>
            </a:br>
            <a:r>
              <a:rPr lang="fr-FR" sz="2000" dirty="0" smtClean="0">
                <a:latin typeface="+mn-lt"/>
              </a:rPr>
              <a:t>Ajout de données</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r>
              <a:rPr lang="fr-FR" dirty="0" smtClean="0"/>
              <a:t>les utilisateurs peuvent compléter les données mise à disposition depuis le DataLake</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30" name="Rectangle 29"/>
          <p:cNvSpPr/>
          <p:nvPr/>
        </p:nvSpPr>
        <p:spPr>
          <a:xfrm>
            <a:off x="3743663" y="2594447"/>
            <a:ext cx="4625369" cy="265527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Je dispose d’un fichier de données statistiques fourni par l’un de mes partenaires ainsi que d’une source de données Open Data que je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souhaite croiser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avec les données qui m’ont été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mises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à disposition.</a:t>
            </a:r>
          </a:p>
          <a:p>
            <a:pPr lvl="0" algn="ctr">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Je décide de compléter les données de mon espace DataLab avec ces données externes.</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 name="Image 1"/>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170930">
            <a:off x="1087003" y="2074922"/>
            <a:ext cx="656287" cy="656287"/>
          </a:xfrm>
          <a:prstGeom prst="rect">
            <a:avLst/>
          </a:prstGeom>
        </p:spPr>
      </p:pic>
      <p:pic>
        <p:nvPicPr>
          <p:cNvPr id="3" name="Image 2"/>
          <p:cNvPicPr>
            <a:picLocks noChangeAspect="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87170">
            <a:off x="2623797" y="2252312"/>
            <a:ext cx="893620" cy="893620"/>
          </a:xfrm>
          <a:prstGeom prst="rect">
            <a:avLst/>
          </a:prstGeom>
        </p:spPr>
      </p:pic>
      <p:sp>
        <p:nvSpPr>
          <p:cNvPr id="33" name="Freeform 89"/>
          <p:cNvSpPr>
            <a:spLocks/>
          </p:cNvSpPr>
          <p:nvPr/>
        </p:nvSpPr>
        <p:spPr bwMode="auto">
          <a:xfrm rot="8416152">
            <a:off x="2178826" y="3334729"/>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4" name="Freeform 89"/>
          <p:cNvSpPr>
            <a:spLocks/>
          </p:cNvSpPr>
          <p:nvPr/>
        </p:nvSpPr>
        <p:spPr bwMode="auto">
          <a:xfrm rot="13499643" flipH="1">
            <a:off x="1478163" y="2931316"/>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36" name="Image 35"/>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8255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n°31</a:t>
            </a:r>
            <a:r>
              <a:rPr lang="fr-FR" sz="2000" dirty="0">
                <a:latin typeface="+mn-lt"/>
              </a:rPr>
              <a:t/>
            </a:r>
            <a:br>
              <a:rPr lang="fr-FR" sz="2000" dirty="0">
                <a:latin typeface="+mn-lt"/>
              </a:rPr>
            </a:br>
            <a:r>
              <a:rPr lang="fr-FR" sz="2000" dirty="0" smtClean="0">
                <a:latin typeface="+mn-lt"/>
              </a:rPr>
              <a:t>Ajout de données - ATTENTION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r>
              <a:rPr lang="fr-FR" dirty="0" smtClean="0"/>
              <a:t>les utilisateurs sont responsables des données qu’ils ajoutent sur leur espace DataLab</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8" name="Image 2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3275" y="2902046"/>
            <a:ext cx="3230968" cy="3351527"/>
          </a:xfrm>
          <a:prstGeom prst="rect">
            <a:avLst/>
          </a:prstGeom>
        </p:spPr>
      </p:pic>
      <p:sp>
        <p:nvSpPr>
          <p:cNvPr id="30" name="Rectangle 29"/>
          <p:cNvSpPr/>
          <p:nvPr/>
        </p:nvSpPr>
        <p:spPr>
          <a:xfrm>
            <a:off x="3743663" y="2594447"/>
            <a:ext cx="4625369" cy="2655279"/>
          </a:xfrm>
          <a:prstGeom prst="rect">
            <a:avLst/>
          </a:prstGeom>
        </p:spPr>
        <p:txBody>
          <a:bodyPr wrap="square">
            <a:spAutoFit/>
          </a:bodyPr>
          <a:lstStyle/>
          <a:p>
            <a:pPr lvl="0" algn="ctr">
              <a:lnSpc>
                <a:spcPct val="107000"/>
              </a:lnSpc>
              <a:spcAft>
                <a:spcPts val="800"/>
              </a:spcAft>
            </a:pPr>
            <a:r>
              <a:rPr lang="fr-FR" i="1" dirty="0" smtClean="0">
                <a:solidFill>
                  <a:schemeClr val="bg1">
                    <a:lumMod val="85000"/>
                  </a:schemeClr>
                </a:solidFill>
                <a:ea typeface="Yu Gothic Light" panose="020B0300000000000000" pitchFamily="34" charset="-128"/>
                <a:cs typeface="Times New Roman" panose="02020603050405020304" pitchFamily="18" charset="0"/>
              </a:rPr>
              <a:t>Je dispose d’un fichier de données statistiques fourni par l’un de mes partenaires ainsi que d’une source de données Open Data que je souhaiterai croisée avec les données qui m’ont été mise à disposition.</a:t>
            </a:r>
          </a:p>
          <a:p>
            <a:pPr lvl="0" algn="ctr">
              <a:lnSpc>
                <a:spcPct val="107000"/>
              </a:lnSpc>
              <a:spcAft>
                <a:spcPts val="800"/>
              </a:spcAft>
            </a:pPr>
            <a:endParaRPr lang="fr-FR" dirty="0">
              <a:solidFill>
                <a:schemeClr val="bg1">
                  <a:lumMod val="65000"/>
                </a:schemeClr>
              </a:solidFill>
              <a:ea typeface="Yu Gothic Light" panose="020B0300000000000000" pitchFamily="34" charset="-128"/>
              <a:cs typeface="Times New Roman" panose="02020603050405020304" pitchFamily="18" charset="0"/>
            </a:endParaRPr>
          </a:p>
          <a:p>
            <a:pPr lvl="0" algn="ctr">
              <a:lnSpc>
                <a:spcPct val="107000"/>
              </a:lnSpc>
              <a:spcAft>
                <a:spcPts val="800"/>
              </a:spcAft>
            </a:pPr>
            <a:r>
              <a:rPr lang="fr-FR" dirty="0" smtClean="0">
                <a:solidFill>
                  <a:schemeClr val="bg1">
                    <a:lumMod val="65000"/>
                  </a:schemeClr>
                </a:solidFill>
                <a:ea typeface="Yu Gothic Light" panose="020B0300000000000000" pitchFamily="34" charset="-128"/>
                <a:cs typeface="Times New Roman" panose="02020603050405020304" pitchFamily="18" charset="0"/>
              </a:rPr>
              <a:t>Je décide de compléter les données de mon espace DataLab avec ces données externes.</a:t>
            </a:r>
            <a:endParaRPr lang="fr-FR" dirty="0">
              <a:solidFill>
                <a:schemeClr val="bg1">
                  <a:lumMod val="65000"/>
                </a:schemeClr>
              </a:solidFill>
              <a:ea typeface="Yu Gothic Light" panose="020B0300000000000000" pitchFamily="34" charset="-128"/>
              <a:cs typeface="Times New Roman" panose="02020603050405020304" pitchFamily="18" charset="0"/>
            </a:endParaRPr>
          </a:p>
        </p:txBody>
      </p:sp>
      <p:pic>
        <p:nvPicPr>
          <p:cNvPr id="2" name="Image 1"/>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rot="21170930">
            <a:off x="1087003" y="2074922"/>
            <a:ext cx="656287" cy="656287"/>
          </a:xfrm>
          <a:prstGeom prst="rect">
            <a:avLst/>
          </a:prstGeom>
        </p:spPr>
      </p:pic>
      <p:pic>
        <p:nvPicPr>
          <p:cNvPr id="3" name="Image 2"/>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rot="287170">
            <a:off x="2623797" y="2252312"/>
            <a:ext cx="893620" cy="893620"/>
          </a:xfrm>
          <a:prstGeom prst="rect">
            <a:avLst/>
          </a:prstGeom>
        </p:spPr>
      </p:pic>
      <p:sp>
        <p:nvSpPr>
          <p:cNvPr id="33" name="Freeform 89"/>
          <p:cNvSpPr>
            <a:spLocks/>
          </p:cNvSpPr>
          <p:nvPr/>
        </p:nvSpPr>
        <p:spPr bwMode="auto">
          <a:xfrm rot="8416152">
            <a:off x="2178826" y="3334729"/>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4" name="Freeform 89"/>
          <p:cNvSpPr>
            <a:spLocks/>
          </p:cNvSpPr>
          <p:nvPr/>
        </p:nvSpPr>
        <p:spPr bwMode="auto">
          <a:xfrm rot="13499643" flipH="1">
            <a:off x="1478163" y="2931316"/>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 name="Rectangle à coins arrondis 4"/>
          <p:cNvSpPr/>
          <p:nvPr/>
        </p:nvSpPr>
        <p:spPr>
          <a:xfrm>
            <a:off x="3349025" y="3214490"/>
            <a:ext cx="5253779" cy="2341124"/>
          </a:xfrm>
          <a:prstGeom prst="roundRect">
            <a:avLst>
              <a:gd name="adj" fmla="val 18682"/>
            </a:avLst>
          </a:prstGeom>
          <a:solidFill>
            <a:schemeClr val="tx1">
              <a:lumMod val="50000"/>
              <a:lumOff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1265076">
            <a:off x="2690074" y="2926659"/>
            <a:ext cx="1465547" cy="1465547"/>
          </a:xfrm>
          <a:prstGeom prst="rect">
            <a:avLst/>
          </a:prstGeom>
        </p:spPr>
      </p:pic>
      <p:sp>
        <p:nvSpPr>
          <p:cNvPr id="6" name="ZoneTexte 5"/>
          <p:cNvSpPr txBox="1"/>
          <p:nvPr/>
        </p:nvSpPr>
        <p:spPr>
          <a:xfrm>
            <a:off x="4314107" y="3411938"/>
            <a:ext cx="3888199" cy="2031325"/>
          </a:xfrm>
          <a:prstGeom prst="rect">
            <a:avLst/>
          </a:prstGeom>
          <a:noFill/>
        </p:spPr>
        <p:txBody>
          <a:bodyPr wrap="square" rtlCol="0">
            <a:spAutoFit/>
          </a:bodyPr>
          <a:lstStyle/>
          <a:p>
            <a:pPr algn="just"/>
            <a:r>
              <a:rPr lang="fr-FR" b="1" dirty="0" smtClean="0">
                <a:solidFill>
                  <a:schemeClr val="bg1"/>
                </a:solidFill>
              </a:rPr>
              <a:t>Je suis responsable </a:t>
            </a:r>
            <a:r>
              <a:rPr lang="fr-FR" dirty="0" smtClean="0">
                <a:solidFill>
                  <a:schemeClr val="bg1"/>
                </a:solidFill>
              </a:rPr>
              <a:t>de mes actions d’ajout </a:t>
            </a:r>
            <a:r>
              <a:rPr lang="fr-FR" dirty="0" smtClean="0">
                <a:solidFill>
                  <a:schemeClr val="bg1"/>
                </a:solidFill>
              </a:rPr>
              <a:t>et d’export d</a:t>
            </a:r>
            <a:r>
              <a:rPr lang="fr-FR" dirty="0" smtClean="0">
                <a:solidFill>
                  <a:schemeClr val="bg1"/>
                </a:solidFill>
              </a:rPr>
              <a:t>e </a:t>
            </a:r>
            <a:r>
              <a:rPr lang="fr-FR" dirty="0" smtClean="0">
                <a:solidFill>
                  <a:schemeClr val="bg1"/>
                </a:solidFill>
              </a:rPr>
              <a:t>données sur l’espace DataLab</a:t>
            </a:r>
            <a:r>
              <a:rPr lang="fr-FR" dirty="0" smtClean="0">
                <a:solidFill>
                  <a:schemeClr val="bg1"/>
                </a:solidFill>
              </a:rPr>
              <a:t>.</a:t>
            </a:r>
            <a:endParaRPr lang="fr-FR" dirty="0" smtClean="0">
              <a:solidFill>
                <a:schemeClr val="bg1"/>
              </a:solidFill>
            </a:endParaRPr>
          </a:p>
          <a:p>
            <a:pPr algn="just"/>
            <a:endParaRPr lang="fr-FR" dirty="0" smtClean="0">
              <a:solidFill>
                <a:schemeClr val="bg1"/>
              </a:solidFill>
            </a:endParaRPr>
          </a:p>
          <a:p>
            <a:pPr algn="just"/>
            <a:r>
              <a:rPr lang="fr-FR" dirty="0" smtClean="0">
                <a:solidFill>
                  <a:schemeClr val="bg1"/>
                </a:solidFill>
              </a:rPr>
              <a:t>Je dois </a:t>
            </a:r>
            <a:r>
              <a:rPr lang="fr-FR" b="1" dirty="0" smtClean="0">
                <a:solidFill>
                  <a:schemeClr val="bg1"/>
                </a:solidFill>
              </a:rPr>
              <a:t>proscrire l’ajout de données sensibles </a:t>
            </a:r>
            <a:r>
              <a:rPr lang="fr-FR" dirty="0" smtClean="0">
                <a:solidFill>
                  <a:schemeClr val="bg1"/>
                </a:solidFill>
              </a:rPr>
              <a:t>sur celui-ci et bien </a:t>
            </a:r>
            <a:r>
              <a:rPr lang="fr-FR" b="1" dirty="0" smtClean="0">
                <a:solidFill>
                  <a:schemeClr val="bg1"/>
                </a:solidFill>
              </a:rPr>
              <a:t>respecter les règles de sécurité et de conformité</a:t>
            </a:r>
            <a:r>
              <a:rPr lang="fr-FR" dirty="0" smtClean="0">
                <a:solidFill>
                  <a:schemeClr val="bg1"/>
                </a:solidFill>
              </a:rPr>
              <a:t>.</a:t>
            </a:r>
          </a:p>
        </p:txBody>
      </p:sp>
      <p:pic>
        <p:nvPicPr>
          <p:cNvPr id="36" name="Image 35"/>
          <p:cNvPicPr>
            <a:picLocks noChangeAspect="1"/>
          </p:cNvPicPr>
          <p:nvPr/>
        </p:nvPicPr>
        <p:blipFill>
          <a:blip r:embed="rId12"/>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274793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3275" y="2902046"/>
            <a:ext cx="3230968" cy="3351527"/>
          </a:xfrm>
          <a:prstGeom prst="rect">
            <a:avLst/>
          </a:prstGeom>
        </p:spPr>
      </p:pic>
      <p:sp>
        <p:nvSpPr>
          <p:cNvPr id="10" name="Nuage 9"/>
          <p:cNvSpPr/>
          <p:nvPr/>
        </p:nvSpPr>
        <p:spPr>
          <a:xfrm>
            <a:off x="1825979" y="1908049"/>
            <a:ext cx="2389823" cy="1201057"/>
          </a:xfrm>
          <a:prstGeom prst="clou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n°32</a:t>
            </a:r>
            <a:r>
              <a:rPr lang="fr-FR" sz="2000" b="1" dirty="0" smtClean="0">
                <a:latin typeface="+mn-lt"/>
              </a:rPr>
              <a:t/>
            </a:r>
            <a:br>
              <a:rPr lang="fr-FR" sz="2000" b="1" dirty="0" smtClean="0">
                <a:latin typeface="+mn-lt"/>
              </a:rPr>
            </a:br>
            <a:r>
              <a:rPr lang="fr-FR" sz="2000" dirty="0" smtClean="0">
                <a:latin typeface="+mn-lt"/>
              </a:rPr>
              <a:t>Besoin de renfort</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 name="Image 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89166" y="2110676"/>
            <a:ext cx="720000" cy="720000"/>
          </a:xfrm>
          <a:prstGeom prst="rect">
            <a:avLst/>
          </a:prstGeom>
        </p:spPr>
      </p:pic>
      <p:pic>
        <p:nvPicPr>
          <p:cNvPr id="8" name="Image 7"/>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28015" t="16501" r="31144" b="17863"/>
          <a:stretch/>
        </p:blipFill>
        <p:spPr>
          <a:xfrm rot="319660">
            <a:off x="2867861" y="2186725"/>
            <a:ext cx="382138" cy="614149"/>
          </a:xfrm>
          <a:prstGeom prst="rect">
            <a:avLst/>
          </a:prstGeom>
        </p:spPr>
      </p:pic>
      <p:sp>
        <p:nvSpPr>
          <p:cNvPr id="11" name="Ellipse 10"/>
          <p:cNvSpPr/>
          <p:nvPr/>
        </p:nvSpPr>
        <p:spPr>
          <a:xfrm>
            <a:off x="2208552" y="3087579"/>
            <a:ext cx="191575" cy="191575"/>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2112174" y="3348696"/>
            <a:ext cx="158326" cy="1583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1945222" y="3561345"/>
            <a:ext cx="130848" cy="130848"/>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1767784" y="3720494"/>
            <a:ext cx="108139" cy="108139"/>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568804" y="3427859"/>
            <a:ext cx="4625369" cy="981423"/>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En travaillant sur la mise en place d’un traitement sur mon espace DataLab,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je rencontre des difficultés.</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3" name="Image 32"/>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373496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n°33</a:t>
            </a:r>
            <a:r>
              <a:rPr lang="fr-FR" sz="2000" b="1" dirty="0" smtClean="0">
                <a:latin typeface="+mn-lt"/>
              </a:rPr>
              <a:t/>
            </a:r>
            <a:br>
              <a:rPr lang="fr-FR" sz="2000" b="1" dirty="0" smtClean="0">
                <a:latin typeface="+mn-lt"/>
              </a:rPr>
            </a:br>
            <a:r>
              <a:rPr lang="fr-FR" sz="2000" dirty="0" smtClean="0">
                <a:latin typeface="+mn-lt"/>
              </a:rPr>
              <a:t>Demande d’assistance</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33" name="Freeform 89"/>
          <p:cNvSpPr>
            <a:spLocks/>
          </p:cNvSpPr>
          <p:nvPr/>
        </p:nvSpPr>
        <p:spPr bwMode="auto">
          <a:xfrm rot="8163522" flipH="1">
            <a:off x="1978615" y="2756155"/>
            <a:ext cx="1152968" cy="550745"/>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3" name="Image 2"/>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357098">
            <a:off x="2123093" y="2297116"/>
            <a:ext cx="528174" cy="528174"/>
          </a:xfrm>
          <a:prstGeom prst="rect">
            <a:avLst/>
          </a:prstGeom>
        </p:spPr>
      </p:pic>
      <p:sp>
        <p:nvSpPr>
          <p:cNvPr id="36" name="Rectangle 35"/>
          <p:cNvSpPr/>
          <p:nvPr/>
        </p:nvSpPr>
        <p:spPr>
          <a:xfrm>
            <a:off x="3058930" y="2470456"/>
            <a:ext cx="4625369"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Je contacte mon responsable DataLab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pour lui demander de l’aide.</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7" name="Image 36"/>
          <p:cNvPicPr>
            <a:picLocks noChangeAspect="1"/>
          </p:cNvPicPr>
          <p:nvPr/>
        </p:nvPicPr>
        <p:blipFill>
          <a:blip r:embed="rId10"/>
          <a:stretch>
            <a:fillRect/>
          </a:stretch>
        </p:blipFill>
        <p:spPr>
          <a:xfrm>
            <a:off x="7321098" y="2192438"/>
            <a:ext cx="525276" cy="1241094"/>
          </a:xfrm>
          <a:prstGeom prst="rect">
            <a:avLst/>
          </a:prstGeom>
        </p:spPr>
      </p:pic>
      <p:pic>
        <p:nvPicPr>
          <p:cNvPr id="29" name="Image 28"/>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25815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39"/>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n°34</a:t>
            </a:r>
            <a:r>
              <a:rPr lang="fr-FR" sz="2000" b="1" dirty="0" smtClean="0">
                <a:latin typeface="+mn-lt"/>
              </a:rPr>
              <a:t/>
            </a:r>
            <a:br>
              <a:rPr lang="fr-FR" sz="2000" b="1" dirty="0" smtClean="0">
                <a:latin typeface="+mn-lt"/>
              </a:rPr>
            </a:br>
            <a:r>
              <a:rPr lang="fr-FR" sz="2000" dirty="0" smtClean="0">
                <a:latin typeface="+mn-lt"/>
              </a:rPr>
              <a:t>Mise en relation avec les Data Scientist</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33" name="Freeform 89"/>
          <p:cNvSpPr>
            <a:spLocks/>
          </p:cNvSpPr>
          <p:nvPr/>
        </p:nvSpPr>
        <p:spPr bwMode="auto">
          <a:xfrm rot="19116258" flipH="1">
            <a:off x="2374403" y="3220180"/>
            <a:ext cx="1152968" cy="550745"/>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6" name="Rectangle 35"/>
          <p:cNvSpPr/>
          <p:nvPr/>
        </p:nvSpPr>
        <p:spPr>
          <a:xfrm>
            <a:off x="3058930" y="2470456"/>
            <a:ext cx="4625369" cy="981423"/>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Mon responsable DataLab revient vers moi et me met en relation avec Paul,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Scientist, qui va pouvoir m’aider.</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7" name="Image 36"/>
          <p:cNvPicPr>
            <a:picLocks noChangeAspect="1"/>
          </p:cNvPicPr>
          <p:nvPr/>
        </p:nvPicPr>
        <p:blipFill>
          <a:blip r:embed="rId9"/>
          <a:stretch>
            <a:fillRect/>
          </a:stretch>
        </p:blipFill>
        <p:spPr>
          <a:xfrm>
            <a:off x="7811468" y="2340620"/>
            <a:ext cx="525276" cy="1241094"/>
          </a:xfrm>
          <a:prstGeom prst="rect">
            <a:avLst/>
          </a:prstGeom>
        </p:spPr>
      </p:pic>
      <p:pic>
        <p:nvPicPr>
          <p:cNvPr id="2" name="Image 1"/>
          <p:cNvPicPr>
            <a:picLocks noChangeAspect="1"/>
          </p:cNvPicPr>
          <p:nvPr/>
        </p:nvPicPr>
        <p:blipFill>
          <a:blip r:embed="rId10"/>
          <a:stretch>
            <a:fillRect/>
          </a:stretch>
        </p:blipFill>
        <p:spPr>
          <a:xfrm>
            <a:off x="4564400" y="3951405"/>
            <a:ext cx="819895" cy="2322268"/>
          </a:xfrm>
          <a:prstGeom prst="rect">
            <a:avLst/>
          </a:prstGeom>
        </p:spPr>
      </p:pic>
      <p:sp>
        <p:nvSpPr>
          <p:cNvPr id="32" name="Rectangle 31"/>
          <p:cNvSpPr/>
          <p:nvPr/>
        </p:nvSpPr>
        <p:spPr>
          <a:xfrm>
            <a:off x="5562417" y="4560993"/>
            <a:ext cx="1798751" cy="607539"/>
          </a:xfrm>
          <a:prstGeom prst="rect">
            <a:avLst/>
          </a:prstGeom>
        </p:spPr>
        <p:txBody>
          <a:bodyPr wrap="square">
            <a:spAutoFit/>
          </a:bodyPr>
          <a:lstStyle/>
          <a:p>
            <a:pPr lvl="0" algn="ctr">
              <a:lnSpc>
                <a:spcPct val="107000"/>
              </a:lnSpc>
              <a:spcAft>
                <a:spcPts val="800"/>
              </a:spcAft>
            </a:pPr>
            <a:r>
              <a:rPr lang="fr-FR" sz="1600" dirty="0" smtClean="0">
                <a:solidFill>
                  <a:schemeClr val="tx1">
                    <a:lumMod val="75000"/>
                    <a:lumOff val="25000"/>
                  </a:schemeClr>
                </a:solidFill>
                <a:ea typeface="Yu Gothic Light" panose="020B0300000000000000" pitchFamily="34" charset="-128"/>
                <a:cs typeface="Times New Roman" panose="02020603050405020304" pitchFamily="18" charset="0"/>
              </a:rPr>
              <a:t>Paul, Data Scientist</a:t>
            </a:r>
            <a:endParaRPr lang="fr-FR" sz="1600"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34" name="Groupe 33"/>
          <p:cNvGrpSpPr/>
          <p:nvPr/>
        </p:nvGrpSpPr>
        <p:grpSpPr>
          <a:xfrm flipH="1" flipV="1">
            <a:off x="5283394" y="4749102"/>
            <a:ext cx="308049" cy="311920"/>
            <a:chOff x="6299582" y="6163140"/>
            <a:chExt cx="308049" cy="311920"/>
          </a:xfrm>
        </p:grpSpPr>
        <p:cxnSp>
          <p:nvCxnSpPr>
            <p:cNvPr id="35" name="Connecteur droit 34"/>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à coins arrondis 3"/>
          <p:cNvSpPr/>
          <p:nvPr/>
        </p:nvSpPr>
        <p:spPr>
          <a:xfrm>
            <a:off x="4361252" y="3951405"/>
            <a:ext cx="3166818" cy="2479591"/>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80347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n°35</a:t>
            </a:r>
            <a:r>
              <a:rPr lang="fr-FR" sz="2000" b="1" dirty="0" smtClean="0">
                <a:latin typeface="+mn-lt"/>
              </a:rPr>
              <a:t/>
            </a:r>
            <a:br>
              <a:rPr lang="fr-FR" sz="2000" b="1" dirty="0" smtClean="0">
                <a:latin typeface="+mn-lt"/>
              </a:rPr>
            </a:br>
            <a:r>
              <a:rPr lang="fr-FR" sz="2000" dirty="0" smtClean="0">
                <a:latin typeface="+mn-lt"/>
              </a:rPr>
              <a:t>Echange et travail avec le Data Scientist</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3" name="Image 2"/>
          <p:cNvPicPr>
            <a:picLocks noChangeAspect="1"/>
          </p:cNvPicPr>
          <p:nvPr/>
        </p:nvPicPr>
        <p:blipFill>
          <a:blip r:embed="rId8"/>
          <a:stretch>
            <a:fillRect/>
          </a:stretch>
        </p:blipFill>
        <p:spPr>
          <a:xfrm>
            <a:off x="1623356" y="2614104"/>
            <a:ext cx="5151566" cy="3060457"/>
          </a:xfrm>
          <a:prstGeom prst="rect">
            <a:avLst/>
          </a:prstGeom>
        </p:spPr>
      </p:pic>
      <p:sp>
        <p:nvSpPr>
          <p:cNvPr id="44" name="Rectangle 43"/>
          <p:cNvSpPr/>
          <p:nvPr/>
        </p:nvSpPr>
        <p:spPr>
          <a:xfrm>
            <a:off x="226023" y="5889224"/>
            <a:ext cx="8161713"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Je me rapproche alors de Paul, qui m’apporte son expertise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pour m’aider sur mon expérimentation DataLab.</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6" name="Image 25"/>
          <p:cNvPicPr>
            <a:picLocks noChangeAspect="1"/>
          </p:cNvPicPr>
          <p:nvPr/>
        </p:nvPicPr>
        <p:blipFill>
          <a:blip r:embed="rId9"/>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38825302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n°36</a:t>
            </a:r>
            <a:r>
              <a:rPr lang="fr-FR" sz="2000" b="1" dirty="0" smtClean="0">
                <a:latin typeface="+mn-lt"/>
              </a:rPr>
              <a:t/>
            </a:r>
            <a:br>
              <a:rPr lang="fr-FR" sz="2000" b="1" dirty="0" smtClean="0">
                <a:latin typeface="+mn-lt"/>
              </a:rPr>
            </a:br>
            <a:r>
              <a:rPr lang="fr-FR" sz="2000" dirty="0" smtClean="0">
                <a:latin typeface="+mn-lt"/>
              </a:rPr>
              <a:t>2 modes de travail</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21713"/>
            <a:ext cx="8161713"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Lors de nos premiers échanges, Paul m’indique que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2 modes </a:t>
            </a:r>
            <a:b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de fonctionnement</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 sont disponibles sur les espaces DataLab. </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sp>
        <p:nvSpPr>
          <p:cNvPr id="2" name="Rectangle à coins arrondis 1"/>
          <p:cNvSpPr/>
          <p:nvPr/>
        </p:nvSpPr>
        <p:spPr>
          <a:xfrm>
            <a:off x="555566" y="3671248"/>
            <a:ext cx="3609128" cy="2615962"/>
          </a:xfrm>
          <a:prstGeom prst="roundRect">
            <a:avLst>
              <a:gd name="adj" fmla="val 9885"/>
            </a:avLst>
          </a:prstGeom>
          <a:solidFill>
            <a:schemeClr val="accent4">
              <a:lumMod val="50000"/>
              <a:lumOff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à coins arrondis 28"/>
          <p:cNvSpPr/>
          <p:nvPr/>
        </p:nvSpPr>
        <p:spPr>
          <a:xfrm>
            <a:off x="4458998" y="3671248"/>
            <a:ext cx="3609128" cy="2615962"/>
          </a:xfrm>
          <a:prstGeom prst="roundRect">
            <a:avLst>
              <a:gd name="adj" fmla="val 10406"/>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555565" y="3788342"/>
            <a:ext cx="3609129" cy="369332"/>
          </a:xfrm>
          <a:prstGeom prst="rect">
            <a:avLst/>
          </a:prstGeom>
          <a:noFill/>
        </p:spPr>
        <p:txBody>
          <a:bodyPr wrap="square" rtlCol="0">
            <a:spAutoFit/>
          </a:bodyPr>
          <a:lstStyle/>
          <a:p>
            <a:pPr algn="ctr"/>
            <a:r>
              <a:rPr lang="fr-FR" b="1" dirty="0" smtClean="0">
                <a:solidFill>
                  <a:schemeClr val="bg1"/>
                </a:solidFill>
              </a:rPr>
              <a:t>Autonomie complète</a:t>
            </a:r>
            <a:endParaRPr lang="fr-FR" b="1" dirty="0">
              <a:solidFill>
                <a:schemeClr val="bg1"/>
              </a:solidFill>
            </a:endParaRPr>
          </a:p>
        </p:txBody>
      </p:sp>
      <p:sp>
        <p:nvSpPr>
          <p:cNvPr id="32" name="ZoneTexte 31"/>
          <p:cNvSpPr txBox="1"/>
          <p:nvPr/>
        </p:nvSpPr>
        <p:spPr>
          <a:xfrm>
            <a:off x="4458998" y="3788342"/>
            <a:ext cx="3609129" cy="369332"/>
          </a:xfrm>
          <a:prstGeom prst="rect">
            <a:avLst/>
          </a:prstGeom>
          <a:noFill/>
        </p:spPr>
        <p:txBody>
          <a:bodyPr wrap="square" rtlCol="0">
            <a:spAutoFit/>
          </a:bodyPr>
          <a:lstStyle/>
          <a:p>
            <a:pPr algn="ctr"/>
            <a:r>
              <a:rPr lang="fr-FR" b="1" dirty="0" smtClean="0">
                <a:solidFill>
                  <a:schemeClr val="bg1"/>
                </a:solidFill>
              </a:rPr>
              <a:t>Autonomie accompagnée</a:t>
            </a:r>
            <a:endParaRPr lang="fr-FR" b="1" dirty="0">
              <a:solidFill>
                <a:schemeClr val="bg1"/>
              </a:solidFill>
            </a:endParaRPr>
          </a:p>
        </p:txBody>
      </p:sp>
      <p:sp>
        <p:nvSpPr>
          <p:cNvPr id="33" name="ZoneTexte 32"/>
          <p:cNvSpPr txBox="1"/>
          <p:nvPr/>
        </p:nvSpPr>
        <p:spPr>
          <a:xfrm>
            <a:off x="565240" y="4212934"/>
            <a:ext cx="3609129" cy="2215991"/>
          </a:xfrm>
          <a:prstGeom prst="rect">
            <a:avLst/>
          </a:prstGeom>
          <a:noFill/>
        </p:spPr>
        <p:txBody>
          <a:bodyPr wrap="square" rtlCol="0">
            <a:spAutoFit/>
          </a:bodyPr>
          <a:lstStyle/>
          <a:p>
            <a:pPr algn="ctr">
              <a:spcAft>
                <a:spcPts val="600"/>
              </a:spcAft>
            </a:pPr>
            <a:r>
              <a:rPr lang="fr-FR" sz="1600" i="1" dirty="0" smtClean="0">
                <a:solidFill>
                  <a:schemeClr val="bg1"/>
                </a:solidFill>
              </a:rPr>
              <a:t>C’est le mode dans lequel</a:t>
            </a:r>
            <a:br>
              <a:rPr lang="fr-FR" sz="1600" i="1" dirty="0" smtClean="0">
                <a:solidFill>
                  <a:schemeClr val="bg1"/>
                </a:solidFill>
              </a:rPr>
            </a:br>
            <a:r>
              <a:rPr lang="fr-FR" sz="1600" i="1" dirty="0" smtClean="0">
                <a:solidFill>
                  <a:schemeClr val="bg1"/>
                </a:solidFill>
              </a:rPr>
              <a:t> j’ai commencé à travailler. </a:t>
            </a:r>
          </a:p>
          <a:p>
            <a:pPr algn="ctr">
              <a:spcAft>
                <a:spcPts val="600"/>
              </a:spcAft>
            </a:pPr>
            <a:r>
              <a:rPr lang="fr-FR" sz="1600" dirty="0" smtClean="0">
                <a:solidFill>
                  <a:schemeClr val="bg1"/>
                </a:solidFill>
              </a:rPr>
              <a:t>Ce mode de fonctionnement convient lorsque nous disposons </a:t>
            </a:r>
            <a:r>
              <a:rPr lang="fr-FR" sz="1600" dirty="0" smtClean="0">
                <a:solidFill>
                  <a:schemeClr val="bg1"/>
                </a:solidFill>
              </a:rPr>
              <a:t>déjà dans </a:t>
            </a:r>
            <a:r>
              <a:rPr lang="fr-FR" sz="1600" dirty="0" smtClean="0">
                <a:solidFill>
                  <a:schemeClr val="bg1"/>
                </a:solidFill>
              </a:rPr>
              <a:t>nos équipes métiers </a:t>
            </a:r>
            <a:r>
              <a:rPr lang="fr-FR" sz="1600" dirty="0" smtClean="0">
                <a:solidFill>
                  <a:schemeClr val="bg1"/>
                </a:solidFill>
              </a:rPr>
              <a:t>d’experts</a:t>
            </a:r>
            <a:r>
              <a:rPr lang="fr-FR" sz="1600" dirty="0" smtClean="0">
                <a:solidFill>
                  <a:schemeClr val="bg1"/>
                </a:solidFill>
              </a:rPr>
              <a:t>, data </a:t>
            </a:r>
            <a:r>
              <a:rPr lang="fr-FR" sz="1600" dirty="0" smtClean="0">
                <a:solidFill>
                  <a:schemeClr val="bg1"/>
                </a:solidFill>
              </a:rPr>
              <a:t>scientists nécessaire </a:t>
            </a:r>
            <a:r>
              <a:rPr lang="fr-FR" sz="1600" dirty="0" smtClean="0">
                <a:solidFill>
                  <a:schemeClr val="bg1"/>
                </a:solidFill>
              </a:rPr>
              <a:t>à la conduite de notre expérimentation.</a:t>
            </a:r>
            <a:endParaRPr lang="fr-FR" sz="1600" dirty="0">
              <a:solidFill>
                <a:schemeClr val="bg1"/>
              </a:solidFill>
            </a:endParaRPr>
          </a:p>
          <a:p>
            <a:pPr algn="ctr">
              <a:spcAft>
                <a:spcPts val="600"/>
              </a:spcAft>
            </a:pPr>
            <a:endParaRPr lang="fr-FR" sz="1600" dirty="0">
              <a:solidFill>
                <a:schemeClr val="bg1"/>
              </a:solidFill>
            </a:endParaRPr>
          </a:p>
        </p:txBody>
      </p:sp>
      <p:sp>
        <p:nvSpPr>
          <p:cNvPr id="34" name="ZoneTexte 33"/>
          <p:cNvSpPr txBox="1"/>
          <p:nvPr/>
        </p:nvSpPr>
        <p:spPr>
          <a:xfrm>
            <a:off x="4466818" y="4212933"/>
            <a:ext cx="3609129" cy="1892826"/>
          </a:xfrm>
          <a:prstGeom prst="rect">
            <a:avLst/>
          </a:prstGeom>
          <a:noFill/>
        </p:spPr>
        <p:txBody>
          <a:bodyPr wrap="square" rtlCol="0">
            <a:spAutoFit/>
          </a:bodyPr>
          <a:lstStyle/>
          <a:p>
            <a:pPr algn="ctr">
              <a:spcAft>
                <a:spcPts val="600"/>
              </a:spcAft>
            </a:pPr>
            <a:r>
              <a:rPr lang="fr-FR" sz="1600" i="1" dirty="0" smtClean="0">
                <a:solidFill>
                  <a:schemeClr val="bg1"/>
                </a:solidFill>
              </a:rPr>
              <a:t>C’est le mode vers lequel </a:t>
            </a:r>
            <a:br>
              <a:rPr lang="fr-FR" sz="1600" i="1" dirty="0" smtClean="0">
                <a:solidFill>
                  <a:schemeClr val="bg1"/>
                </a:solidFill>
              </a:rPr>
            </a:br>
            <a:r>
              <a:rPr lang="fr-FR" sz="1600" i="1" dirty="0" smtClean="0">
                <a:solidFill>
                  <a:schemeClr val="bg1"/>
                </a:solidFill>
              </a:rPr>
              <a:t>je m’oriente finalement.</a:t>
            </a:r>
          </a:p>
          <a:p>
            <a:pPr algn="ctr">
              <a:spcAft>
                <a:spcPts val="600"/>
              </a:spcAft>
            </a:pPr>
            <a:r>
              <a:rPr lang="fr-FR" sz="1600" dirty="0" smtClean="0">
                <a:solidFill>
                  <a:schemeClr val="bg1"/>
                </a:solidFill>
              </a:rPr>
              <a:t>Je peux m’appuyer sur</a:t>
            </a:r>
            <a:br>
              <a:rPr lang="fr-FR" sz="1600" dirty="0" smtClean="0">
                <a:solidFill>
                  <a:schemeClr val="bg1"/>
                </a:solidFill>
              </a:rPr>
            </a:br>
            <a:r>
              <a:rPr lang="fr-FR" sz="1600" dirty="0" smtClean="0">
                <a:solidFill>
                  <a:schemeClr val="bg1"/>
                </a:solidFill>
              </a:rPr>
              <a:t> mon responsable DataLab et les experts qui l’accompagnent pour déléguer </a:t>
            </a:r>
            <a:r>
              <a:rPr lang="fr-FR" sz="1600" dirty="0" smtClean="0">
                <a:solidFill>
                  <a:schemeClr val="bg1"/>
                </a:solidFill>
              </a:rPr>
              <a:t>la totalité </a:t>
            </a:r>
            <a:r>
              <a:rPr lang="fr-FR" sz="1600" dirty="0" smtClean="0">
                <a:solidFill>
                  <a:schemeClr val="bg1"/>
                </a:solidFill>
              </a:rPr>
              <a:t>ou </a:t>
            </a:r>
            <a:r>
              <a:rPr lang="fr-FR" sz="1600" dirty="0" smtClean="0">
                <a:solidFill>
                  <a:schemeClr val="bg1"/>
                </a:solidFill>
              </a:rPr>
              <a:t>une partie </a:t>
            </a:r>
            <a:r>
              <a:rPr lang="fr-FR" sz="1600" dirty="0" smtClean="0">
                <a:solidFill>
                  <a:schemeClr val="bg1"/>
                </a:solidFill>
              </a:rPr>
              <a:t>de mes travaux de mise en œuvre de mon expérimentation.</a:t>
            </a:r>
            <a:endParaRPr lang="fr-FR" sz="1600" dirty="0">
              <a:solidFill>
                <a:schemeClr val="bg1"/>
              </a:solidFill>
            </a:endParaRPr>
          </a:p>
        </p:txBody>
      </p:sp>
      <p:pic>
        <p:nvPicPr>
          <p:cNvPr id="35" name="Image 34"/>
          <p:cNvPicPr>
            <a:picLocks noChangeAspect="1"/>
          </p:cNvPicPr>
          <p:nvPr/>
        </p:nvPicPr>
        <p:blipFill>
          <a:blip r:embed="rId9"/>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8001812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a:t>
            </a:r>
            <a:r>
              <a:rPr lang="fr-FR" sz="2000" dirty="0">
                <a:latin typeface="+mn-lt"/>
              </a:rPr>
              <a:t/>
            </a:r>
            <a:br>
              <a:rPr lang="fr-FR" sz="2000" dirty="0">
                <a:latin typeface="+mn-lt"/>
              </a:rPr>
            </a:br>
            <a:r>
              <a:rPr lang="fr-FR" sz="2000" dirty="0" smtClean="0">
                <a:latin typeface="+mn-lt"/>
              </a:rPr>
              <a:t>Introduction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pic>
        <p:nvPicPr>
          <p:cNvPr id="55" name="Imag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28127" y="2127781"/>
            <a:ext cx="1697904" cy="2940771"/>
          </a:xfrm>
          <a:prstGeom prst="rect">
            <a:avLst/>
          </a:prstGeom>
        </p:spPr>
      </p:pic>
      <p:sp>
        <p:nvSpPr>
          <p:cNvPr id="57" name="Rectangle 56"/>
          <p:cNvSpPr/>
          <p:nvPr/>
        </p:nvSpPr>
        <p:spPr>
          <a:xfrm>
            <a:off x="154668" y="5443774"/>
            <a:ext cx="8379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Salut c’est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Marc, je suis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responsable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marketing.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Avez-vous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déjà entendu parler de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DataLab</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 </a:t>
            </a:r>
            <a:endParaRPr lang="fr-FR" dirty="0" smtClean="0">
              <a:solidFill>
                <a:schemeClr val="tx1">
                  <a:lumMod val="75000"/>
                  <a:lumOff val="25000"/>
                </a:schemeClr>
              </a:solidFill>
              <a:ea typeface="Yu Gothic Light" panose="020B0300000000000000" pitchFamily="34" charset="-128"/>
              <a:cs typeface="Times New Roman" panose="02020603050405020304" pitchFamily="18" charset="0"/>
            </a:endParaRPr>
          </a:p>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Non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 Alors Je vais vous raconter mon expérience avec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ce service.</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10" name="Groupe 9"/>
          <p:cNvGrpSpPr/>
          <p:nvPr/>
        </p:nvGrpSpPr>
        <p:grpSpPr>
          <a:xfrm>
            <a:off x="745442" y="986685"/>
            <a:ext cx="7066026" cy="552080"/>
            <a:chOff x="745442" y="986685"/>
            <a:chExt cx="7066026" cy="552080"/>
          </a:xfrm>
        </p:grpSpPr>
        <p:grpSp>
          <p:nvGrpSpPr>
            <p:cNvPr id="105" name="Groupe 104"/>
            <p:cNvGrpSpPr/>
            <p:nvPr/>
          </p:nvGrpSpPr>
          <p:grpSpPr>
            <a:xfrm>
              <a:off x="745442" y="986685"/>
              <a:ext cx="7066026" cy="552080"/>
              <a:chOff x="2691257" y="529120"/>
              <a:chExt cx="7066026" cy="552080"/>
            </a:xfrm>
          </p:grpSpPr>
          <p:sp>
            <p:nvSpPr>
              <p:cNvPr id="106" name="Pentagone 10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1" name="Groupe 110"/>
              <p:cNvGrpSpPr/>
              <p:nvPr/>
            </p:nvGrpSpPr>
            <p:grpSpPr>
              <a:xfrm>
                <a:off x="8732261" y="529120"/>
                <a:ext cx="551453" cy="549030"/>
                <a:chOff x="9401004" y="529120"/>
                <a:chExt cx="551453" cy="549030"/>
              </a:xfrm>
            </p:grpSpPr>
            <p:sp>
              <p:nvSpPr>
                <p:cNvPr id="115" name="Ellipse 11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6" name="Image 115"/>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13" name="Ellipse 11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6" name="Image 12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127" name="Image 12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128" name="Image 12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129" name="Image 12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130" name="Image 129"/>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9634294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n°37</a:t>
            </a:r>
            <a:r>
              <a:rPr lang="fr-FR" sz="2000" b="1" dirty="0" smtClean="0">
                <a:latin typeface="+mn-lt"/>
              </a:rPr>
              <a:t/>
            </a:r>
            <a:br>
              <a:rPr lang="fr-FR" sz="2000" b="1" dirty="0" smtClean="0">
                <a:latin typeface="+mn-lt"/>
              </a:rPr>
            </a:br>
            <a:r>
              <a:rPr lang="fr-FR" sz="2000" dirty="0" smtClean="0">
                <a:latin typeface="+mn-lt"/>
              </a:rPr>
              <a:t>Accompagnement </a:t>
            </a:r>
            <a:r>
              <a:rPr lang="fr-FR" sz="2000" dirty="0" err="1" smtClean="0">
                <a:latin typeface="+mn-lt"/>
              </a:rPr>
              <a:t>DataScientist</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21713"/>
            <a:ext cx="8161713" cy="981423"/>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Je partage mes problématiques avec Paul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sur les difficultés que j’ai à concevoir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mes traitements de données.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Il intervient et teste plusieurs algorithmes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de traitements pour trouver celui qui convient le mieux pour répondre à mon besoin.</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6" name="Groupe 5"/>
          <p:cNvGrpSpPr/>
          <p:nvPr/>
        </p:nvGrpSpPr>
        <p:grpSpPr>
          <a:xfrm>
            <a:off x="969272" y="2915197"/>
            <a:ext cx="6618365" cy="3139641"/>
            <a:chOff x="1623356" y="2534920"/>
            <a:chExt cx="6618365" cy="3139641"/>
          </a:xfrm>
        </p:grpSpPr>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6500229" y="2534920"/>
              <a:ext cx="1741492" cy="2975357"/>
            </a:xfrm>
            <a:prstGeom prst="rect">
              <a:avLst/>
            </a:prstGeom>
          </p:spPr>
        </p:pic>
      </p:grpSp>
      <p:pic>
        <p:nvPicPr>
          <p:cNvPr id="28" name="Image 27"/>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522532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n°38</a:t>
            </a:r>
            <a:r>
              <a:rPr lang="fr-FR" sz="2000" b="1" dirty="0" smtClean="0">
                <a:latin typeface="+mn-lt"/>
              </a:rPr>
              <a:t/>
            </a:r>
            <a:br>
              <a:rPr lang="fr-FR" sz="2000" b="1" dirty="0" smtClean="0">
                <a:latin typeface="+mn-lt"/>
              </a:rPr>
            </a:br>
            <a:r>
              <a:rPr lang="fr-FR" sz="2000" dirty="0" smtClean="0">
                <a:latin typeface="+mn-lt"/>
              </a:rPr>
              <a:t>Mise à disposition des traitements </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21713"/>
            <a:ext cx="8161713"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 l’issue de son intervention, Paul me met à disposition 2 traitements qui semblent convenir pour je puisse les exécuter et contrôler les résultats de ceux-ci.</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6" name="Groupe 5"/>
          <p:cNvGrpSpPr/>
          <p:nvPr/>
        </p:nvGrpSpPr>
        <p:grpSpPr>
          <a:xfrm>
            <a:off x="969272" y="2915197"/>
            <a:ext cx="6618365" cy="3139641"/>
            <a:chOff x="1623356" y="2534920"/>
            <a:chExt cx="6618365" cy="3139641"/>
          </a:xfrm>
        </p:grpSpPr>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6500229" y="2534920"/>
              <a:ext cx="1741492" cy="2975357"/>
            </a:xfrm>
            <a:prstGeom prst="rect">
              <a:avLst/>
            </a:prstGeom>
          </p:spPr>
        </p:pic>
      </p:grpSp>
      <p:pic>
        <p:nvPicPr>
          <p:cNvPr id="28" name="Image 27"/>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9200156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n°39</a:t>
            </a:r>
            <a:r>
              <a:rPr lang="fr-FR" sz="2000" b="1" dirty="0" smtClean="0">
                <a:latin typeface="+mn-lt"/>
              </a:rPr>
              <a:t/>
            </a:r>
            <a:br>
              <a:rPr lang="fr-FR" sz="2000" b="1" dirty="0" smtClean="0">
                <a:latin typeface="+mn-lt"/>
              </a:rPr>
            </a:br>
            <a:r>
              <a:rPr lang="fr-FR" sz="2000" dirty="0" smtClean="0">
                <a:latin typeface="+mn-lt"/>
              </a:rPr>
              <a:t>Expérimentation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37755"/>
            <a:ext cx="8161713"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Je retourne donc sur mon espace DataLab. J’exécute et paramètre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les traitements conçus par Paul pour identifier celui qui me conviendrait.</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8" name="Image 2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3275" y="2902046"/>
            <a:ext cx="3230968" cy="3351527"/>
          </a:xfrm>
          <a:prstGeom prst="rect">
            <a:avLst/>
          </a:prstGeom>
        </p:spPr>
      </p:pic>
      <p:pic>
        <p:nvPicPr>
          <p:cNvPr id="29" name="Image 28"/>
          <p:cNvPicPr>
            <a:picLocks noChangeAspect="1"/>
          </p:cNvPicPr>
          <p:nvPr/>
        </p:nvPicPr>
        <p:blipFill>
          <a:blip r:embed="rId9"/>
          <a:stretch>
            <a:fillRect/>
          </a:stretch>
        </p:blipFill>
        <p:spPr>
          <a:xfrm>
            <a:off x="3686212" y="2786942"/>
            <a:ext cx="1027901" cy="1047418"/>
          </a:xfrm>
          <a:prstGeom prst="rect">
            <a:avLst/>
          </a:prstGeom>
        </p:spPr>
      </p:pic>
      <p:pic>
        <p:nvPicPr>
          <p:cNvPr id="2" name="Image 1"/>
          <p:cNvPicPr>
            <a:picLocks noChangeAspect="1"/>
          </p:cNvPicPr>
          <p:nvPr/>
        </p:nvPicPr>
        <p:blipFill>
          <a:blip r:embed="rId10"/>
          <a:stretch>
            <a:fillRect/>
          </a:stretch>
        </p:blipFill>
        <p:spPr>
          <a:xfrm>
            <a:off x="3828830" y="4372268"/>
            <a:ext cx="1099464" cy="1053924"/>
          </a:xfrm>
          <a:prstGeom prst="rect">
            <a:avLst/>
          </a:prstGeom>
        </p:spPr>
      </p:pic>
      <p:sp>
        <p:nvSpPr>
          <p:cNvPr id="32" name="Freeform 89"/>
          <p:cNvSpPr>
            <a:spLocks/>
          </p:cNvSpPr>
          <p:nvPr/>
        </p:nvSpPr>
        <p:spPr bwMode="auto">
          <a:xfrm rot="12102292">
            <a:off x="2726977" y="3859669"/>
            <a:ext cx="1268265" cy="605820"/>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4" name="Freeform 89"/>
          <p:cNvSpPr>
            <a:spLocks/>
          </p:cNvSpPr>
          <p:nvPr/>
        </p:nvSpPr>
        <p:spPr bwMode="auto">
          <a:xfrm rot="10800000">
            <a:off x="2193369" y="3168162"/>
            <a:ext cx="1268265" cy="605820"/>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30" name="Image 29"/>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278419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274148" y="2739526"/>
            <a:ext cx="8073852" cy="2892205"/>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n°40</a:t>
            </a:r>
            <a:r>
              <a:rPr lang="fr-FR" sz="2000" b="1" dirty="0" smtClean="0">
                <a:latin typeface="+mn-lt"/>
              </a:rPr>
              <a:t/>
            </a:r>
            <a:br>
              <a:rPr lang="fr-FR" sz="2000" b="1" dirty="0" smtClean="0">
                <a:latin typeface="+mn-lt"/>
              </a:rPr>
            </a:br>
            <a:r>
              <a:rPr lang="fr-FR" sz="2000" dirty="0" smtClean="0">
                <a:latin typeface="+mn-lt"/>
              </a:rPr>
              <a:t>Un traitement OK</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37755"/>
            <a:ext cx="8161713"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Après plusieurs phases de contrôle et d’utilisation des indicateurs produits, je constate que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le traitement 1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s’avère couvre fortement mon besoin.</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29" name="Image 28"/>
          <p:cNvPicPr>
            <a:picLocks noChangeAspect="1"/>
          </p:cNvPicPr>
          <p:nvPr/>
        </p:nvPicPr>
        <p:blipFill>
          <a:blip r:embed="rId9"/>
          <a:stretch>
            <a:fillRect/>
          </a:stretch>
        </p:blipFill>
        <p:spPr>
          <a:xfrm>
            <a:off x="6308572" y="4456308"/>
            <a:ext cx="1027901" cy="1047418"/>
          </a:xfrm>
          <a:prstGeom prst="rect">
            <a:avLst/>
          </a:prstGeom>
        </p:spPr>
      </p:pic>
      <p:pic>
        <p:nvPicPr>
          <p:cNvPr id="2" name="Image 1"/>
          <p:cNvPicPr>
            <a:picLocks noChangeAspect="1"/>
          </p:cNvPicPr>
          <p:nvPr/>
        </p:nvPicPr>
        <p:blipFill>
          <a:blip r:embed="rId10">
            <a:duotone>
              <a:schemeClr val="accent3">
                <a:shade val="45000"/>
                <a:satMod val="135000"/>
              </a:schemeClr>
              <a:prstClr val="white"/>
            </a:duotone>
          </a:blip>
          <a:stretch>
            <a:fillRect/>
          </a:stretch>
        </p:blipFill>
        <p:spPr>
          <a:xfrm>
            <a:off x="5546268" y="5593618"/>
            <a:ext cx="1099464" cy="1053924"/>
          </a:xfrm>
          <a:prstGeom prst="rect">
            <a:avLst/>
          </a:prstGeom>
        </p:spPr>
      </p:pic>
      <p:pic>
        <p:nvPicPr>
          <p:cNvPr id="3" name="Imag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7329" y="4772010"/>
            <a:ext cx="1009941" cy="1009941"/>
          </a:xfrm>
          <a:prstGeom prst="rect">
            <a:avLst/>
          </a:prstGeom>
        </p:spPr>
      </p:pic>
      <p:pic>
        <p:nvPicPr>
          <p:cNvPr id="4" name="Imag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78618" y="6292462"/>
            <a:ext cx="432614" cy="432614"/>
          </a:xfrm>
          <a:prstGeom prst="rect">
            <a:avLst/>
          </a:prstGeom>
        </p:spPr>
      </p:pic>
      <p:pic>
        <p:nvPicPr>
          <p:cNvPr id="30" name="Image 29"/>
          <p:cNvPicPr>
            <a:picLocks noChangeAspect="1"/>
          </p:cNvPicPr>
          <p:nvPr/>
        </p:nvPicPr>
        <p:blipFill>
          <a:blip r:embed="rId13"/>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0421691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n°41</a:t>
            </a:r>
            <a:r>
              <a:rPr lang="fr-FR" sz="2000" b="1" dirty="0" smtClean="0">
                <a:latin typeface="+mn-lt"/>
              </a:rPr>
              <a:t/>
            </a:r>
            <a:br>
              <a:rPr lang="fr-FR" sz="2000" b="1" dirty="0" smtClean="0">
                <a:latin typeface="+mn-lt"/>
              </a:rPr>
            </a:br>
            <a:r>
              <a:rPr lang="fr-FR" sz="2000" dirty="0" smtClean="0">
                <a:latin typeface="+mn-lt"/>
              </a:rPr>
              <a:t>Les résultats</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966091"/>
            <a:ext cx="8161713"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résultats obtenus à l’issue de cette expérimentation sont très concluants.</a:t>
            </a:r>
          </a:p>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souhaite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donc</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industrialiser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celle-ci et disposer au quotidien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 ces résultats pour servir nos activités.</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0" name="Image 29"/>
          <p:cNvPicPr>
            <a:picLocks noChangeAspect="1"/>
          </p:cNvPicPr>
          <p:nvPr/>
        </p:nvPicPr>
        <p:blipFill>
          <a:blip r:embed="rId8"/>
          <a:stretch>
            <a:fillRect/>
          </a:stretch>
        </p:blipFill>
        <p:spPr>
          <a:xfrm>
            <a:off x="306155" y="3252874"/>
            <a:ext cx="8073852" cy="2892205"/>
          </a:xfrm>
          <a:prstGeom prst="rect">
            <a:avLst/>
          </a:prstGeom>
        </p:spPr>
      </p:pic>
      <p:pic>
        <p:nvPicPr>
          <p:cNvPr id="26" name="Image 25"/>
          <p:cNvPicPr>
            <a:picLocks noChangeAspect="1"/>
          </p:cNvPicPr>
          <p:nvPr/>
        </p:nvPicPr>
        <p:blipFill>
          <a:blip r:embed="rId9"/>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4485502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n°42</a:t>
            </a:r>
            <a:r>
              <a:rPr lang="fr-FR" sz="2000" b="1" dirty="0" smtClean="0">
                <a:latin typeface="+mn-lt"/>
              </a:rPr>
              <a:t/>
            </a:r>
            <a:br>
              <a:rPr lang="fr-FR" sz="2000" b="1" dirty="0" smtClean="0">
                <a:latin typeface="+mn-lt"/>
              </a:rPr>
            </a:br>
            <a:r>
              <a:rPr lang="fr-FR" sz="2000" dirty="0" smtClean="0">
                <a:latin typeface="+mn-lt"/>
              </a:rPr>
              <a:t>Bilan et industrialisation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71041" y="5096119"/>
            <a:ext cx="8161713" cy="1380378"/>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planifie une rencontre avec mon responsable DataLab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faire le bilan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 mon expérimentation et travailler sur la suite de celle-ci.</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lui indique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souhaite disposer en production au quotidien des traitements et tableaux de bord mis en œuvre dans le cadre expérimental.</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21266691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n°43</a:t>
            </a:r>
            <a:r>
              <a:rPr lang="fr-FR" sz="2000" b="1" dirty="0" smtClean="0">
                <a:latin typeface="+mn-lt"/>
              </a:rPr>
              <a:t/>
            </a:r>
            <a:br>
              <a:rPr lang="fr-FR" sz="2000" b="1" dirty="0" smtClean="0">
                <a:latin typeface="+mn-lt"/>
              </a:rPr>
            </a:br>
            <a:r>
              <a:rPr lang="fr-FR" sz="2000" dirty="0" smtClean="0">
                <a:latin typeface="+mn-lt"/>
              </a:rPr>
              <a:t>La demande d’industrialisation</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71041" y="4999867"/>
            <a:ext cx="8161713" cy="1676741"/>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m’indique que nous allons faire une demande pour industrialiser les livrables de mon expérimentation.</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Ces travaux d’industrialisation vont permettre de rendre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robustes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sécurisés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les traitements conçus et de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permettre l’automatisation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de leur exécution sur des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données rafraichies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40770323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n°44</a:t>
            </a:r>
            <a:r>
              <a:rPr lang="fr-FR" sz="2000" b="1" dirty="0" smtClean="0">
                <a:latin typeface="+mn-lt"/>
              </a:rPr>
              <a:t/>
            </a:r>
            <a:br>
              <a:rPr lang="fr-FR" sz="2000" b="1" dirty="0" smtClean="0">
                <a:latin typeface="+mn-lt"/>
              </a:rPr>
            </a:br>
            <a:r>
              <a:rPr lang="fr-FR" sz="2000" dirty="0" smtClean="0">
                <a:latin typeface="+mn-lt"/>
              </a:rPr>
              <a:t>Passage par la Data Factory</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137045" y="4999867"/>
            <a:ext cx="8977884" cy="1380378"/>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m’indique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c’est la Data Factory qui va prendre en charge ces travaux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d’industrialisation et mettre en conformité mon travail avec les exigences de production.</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Ce chantier vise à intégrer complétement mon travail à la chaîne opérationnelle du SI.</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Il me précise que cela peut donc</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nécessiter un délai plus long que l’expérimentation.</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21607548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smtClean="0">
                <a:latin typeface="+mn-lt"/>
              </a:rPr>
              <a:t>Ecran </a:t>
            </a:r>
            <a:r>
              <a:rPr lang="fr-FR" sz="2000" b="1" dirty="0" smtClean="0">
                <a:latin typeface="+mn-lt"/>
              </a:rPr>
              <a:t>n°45</a:t>
            </a:r>
            <a:r>
              <a:rPr lang="fr-FR" sz="2000" b="1" dirty="0" smtClean="0">
                <a:latin typeface="+mn-lt"/>
              </a:rPr>
              <a:t/>
            </a:r>
            <a:br>
              <a:rPr lang="fr-FR" sz="2000" b="1" dirty="0" smtClean="0">
                <a:latin typeface="+mn-lt"/>
              </a:rPr>
            </a:br>
            <a:r>
              <a:rPr lang="fr-FR" sz="2000" dirty="0" smtClean="0">
                <a:latin typeface="+mn-lt"/>
              </a:rPr>
              <a:t>La fin de vie de mon espace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71041" y="5304665"/>
            <a:ext cx="8161713"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Avant de finir notre échange, mon responsable DataLab me précise aussi que mon expérimentation arrivant à son terme,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mon espace va être libéré pour permettre de réallouer ses ressources à d’autres besoins d’expérimentation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32958204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n°46</a:t>
            </a:r>
            <a:r>
              <a:rPr lang="fr-FR" sz="2000" b="1" dirty="0">
                <a:latin typeface="+mn-lt"/>
              </a:rPr>
              <a:t/>
            </a:r>
            <a:br>
              <a:rPr lang="fr-FR" sz="2000" b="1" dirty="0">
                <a:latin typeface="+mn-lt"/>
              </a:rPr>
            </a:br>
            <a:r>
              <a:rPr lang="fr-FR" sz="2000" dirty="0" smtClean="0">
                <a:latin typeface="+mn-lt"/>
              </a:rPr>
              <a:t>Quizz – Intro</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r>
              <a:rPr lang="fr-FR" b="1" dirty="0" smtClean="0"/>
              <a:t>:</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smtClean="0">
              <a:solidFill>
                <a:schemeClr val="bg1"/>
              </a:solidFill>
              <a:latin typeface="Calibri" panose="020F0502020204030204" pitchFamily="34" charset="0"/>
            </a:endParaRPr>
          </a:p>
          <a:p>
            <a:pPr marL="285750" lvl="0" indent="-285750">
              <a:buFontTx/>
              <a:buChar char="-"/>
            </a:pPr>
            <a:r>
              <a:rPr lang="fr-FR" sz="1400" dirty="0" smtClean="0">
                <a:solidFill>
                  <a:srgbClr val="FFFFFF"/>
                </a:solidFill>
                <a:latin typeface="Calibri" panose="020F0502020204030204" pitchFamily="34" charset="0"/>
              </a:rPr>
              <a:t> </a:t>
            </a:r>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5817" y="2629304"/>
            <a:ext cx="1904633" cy="3298825"/>
          </a:xfrm>
          <a:prstGeom prst="rect">
            <a:avLst/>
          </a:prstGeom>
        </p:spPr>
      </p:pic>
      <p:sp>
        <p:nvSpPr>
          <p:cNvPr id="54" name="Sous-titre 2"/>
          <p:cNvSpPr txBox="1">
            <a:spLocks/>
          </p:cNvSpPr>
          <p:nvPr/>
        </p:nvSpPr>
        <p:spPr>
          <a:xfrm>
            <a:off x="939102" y="2130865"/>
            <a:ext cx="2496715"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800" cap="all" dirty="0">
                <a:solidFill>
                  <a:schemeClr val="bg2">
                    <a:lumMod val="25000"/>
                  </a:schemeClr>
                </a:solidFill>
              </a:rPr>
              <a:t>à</a:t>
            </a:r>
            <a:r>
              <a:rPr lang="fr-FR" sz="2800" dirty="0" smtClean="0">
                <a:solidFill>
                  <a:schemeClr val="bg2">
                    <a:lumMod val="25000"/>
                  </a:schemeClr>
                </a:solidFill>
              </a:rPr>
              <a:t> vous de jouer</a:t>
            </a:r>
            <a:endParaRPr lang="fr-FR" sz="2800" dirty="0">
              <a:solidFill>
                <a:schemeClr val="bg2">
                  <a:lumMod val="25000"/>
                </a:schemeClr>
              </a:solidFill>
            </a:endParaRPr>
          </a:p>
        </p:txBody>
      </p:sp>
      <p:sp>
        <p:nvSpPr>
          <p:cNvPr id="55" name="ZoneTexte 54"/>
          <p:cNvSpPr txBox="1"/>
          <p:nvPr/>
        </p:nvSpPr>
        <p:spPr>
          <a:xfrm>
            <a:off x="4196033" y="5934670"/>
            <a:ext cx="4176464" cy="923330"/>
          </a:xfrm>
          <a:prstGeom prst="rect">
            <a:avLst/>
          </a:prstGeom>
          <a:noFill/>
        </p:spPr>
        <p:txBody>
          <a:bodyPr wrap="square" rtlCol="0">
            <a:spAutoFit/>
          </a:bodyPr>
          <a:lstStyle/>
          <a:p>
            <a:pPr algn="r"/>
            <a:r>
              <a:rPr lang="fr-FR" sz="1800" dirty="0" smtClean="0">
                <a:solidFill>
                  <a:schemeClr val="accent4">
                    <a:lumMod val="75000"/>
                    <a:lumOff val="25000"/>
                  </a:schemeClr>
                </a:solidFill>
                <a:latin typeface="Calibri" panose="020F0502020204030204" pitchFamily="34" charset="0"/>
              </a:rPr>
              <a:t>Questionnaire de 5 questions</a:t>
            </a:r>
          </a:p>
          <a:p>
            <a:pPr algn="r"/>
            <a:r>
              <a:rPr lang="fr-FR" sz="1800" dirty="0">
                <a:solidFill>
                  <a:schemeClr val="accent4">
                    <a:lumMod val="75000"/>
                    <a:lumOff val="25000"/>
                  </a:schemeClr>
                </a:solidFill>
                <a:latin typeface="Calibri" panose="020F0502020204030204" pitchFamily="34" charset="0"/>
              </a:rPr>
              <a:t>Score cible : 80% de réussite</a:t>
            </a:r>
          </a:p>
          <a:p>
            <a:pPr algn="r"/>
            <a:endParaRPr lang="fr-FR" sz="1800" dirty="0">
              <a:solidFill>
                <a:schemeClr val="accent4">
                  <a:lumMod val="75000"/>
                  <a:lumOff val="25000"/>
                </a:schemeClr>
              </a:solidFill>
              <a:latin typeface="Calibri" panose="020F0502020204030204" pitchFamily="34" charset="0"/>
            </a:endParaRPr>
          </a:p>
        </p:txBody>
      </p:sp>
      <p:sp>
        <p:nvSpPr>
          <p:cNvPr id="56" name="Arc 55"/>
          <p:cNvSpPr/>
          <p:nvPr/>
        </p:nvSpPr>
        <p:spPr bwMode="auto">
          <a:xfrm rot="16405421" flipH="1">
            <a:off x="2925410" y="1118225"/>
            <a:ext cx="1659769" cy="3247457"/>
          </a:xfrm>
          <a:prstGeom prst="arc">
            <a:avLst>
              <a:gd name="adj1" fmla="val 1631773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3995383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00075" y="2155077"/>
            <a:ext cx="1697904" cy="2940771"/>
          </a:xfrm>
          <a:prstGeom prst="rect">
            <a:avLst/>
          </a:prstGeom>
        </p:spPr>
      </p:pic>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n°2</a:t>
            </a:r>
            <a:r>
              <a:rPr lang="fr-FR" sz="2000" dirty="0">
                <a:latin typeface="+mn-lt"/>
              </a:rPr>
              <a:t/>
            </a:r>
            <a:br>
              <a:rPr lang="fr-FR" sz="2000" dirty="0">
                <a:latin typeface="+mn-lt"/>
              </a:rPr>
            </a:br>
            <a:r>
              <a:rPr lang="fr-FR" sz="2000" dirty="0" smtClean="0">
                <a:latin typeface="+mn-lt"/>
              </a:rPr>
              <a:t>La pause café</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3"/>
          <a:stretch>
            <a:fillRect/>
          </a:stretch>
        </p:blipFill>
        <p:spPr>
          <a:xfrm>
            <a:off x="9315912" y="5821650"/>
            <a:ext cx="2252149" cy="931121"/>
          </a:xfrm>
          <a:prstGeom prst="rect">
            <a:avLst/>
          </a:prstGeom>
        </p:spPr>
      </p:pic>
      <p:pic>
        <p:nvPicPr>
          <p:cNvPr id="21" name="Image 20"/>
          <p:cNvPicPr>
            <a:picLocks noChangeAspect="1"/>
          </p:cNvPicPr>
          <p:nvPr/>
        </p:nvPicPr>
        <p:blipFill>
          <a:blip r:embed="rId4"/>
          <a:stretch>
            <a:fillRect/>
          </a:stretch>
        </p:blipFill>
        <p:spPr>
          <a:xfrm>
            <a:off x="4530482" y="2047076"/>
            <a:ext cx="1540263" cy="3301881"/>
          </a:xfrm>
          <a:prstGeom prst="rect">
            <a:avLst/>
          </a:prstGeom>
        </p:spPr>
      </p:pic>
      <p:pic>
        <p:nvPicPr>
          <p:cNvPr id="22" name="Imag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8442" y="2709840"/>
            <a:ext cx="591499" cy="591499"/>
          </a:xfrm>
          <a:prstGeom prst="rect">
            <a:avLst/>
          </a:prstGeom>
        </p:spPr>
      </p:pic>
      <p:sp>
        <p:nvSpPr>
          <p:cNvPr id="24" name="Rectangle 23"/>
          <p:cNvSpPr/>
          <p:nvPr/>
        </p:nvSpPr>
        <p:spPr>
          <a:xfrm>
            <a:off x="628289" y="5320262"/>
            <a:ext cx="7539080" cy="1367234"/>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Une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collègue m’a parlé de son expérience avec un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DataLab,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il y a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quelques mois pendant la pause-café. </a:t>
            </a:r>
          </a:p>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Captivé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par ses dires,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décide d’aller me renseigner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
            </a:r>
            <a:b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auprès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du responsable </a:t>
            </a: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DataLab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en savoir plus.</a:t>
            </a:r>
          </a:p>
        </p:txBody>
      </p:sp>
      <p:grpSp>
        <p:nvGrpSpPr>
          <p:cNvPr id="28" name="Groupe 27"/>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36" name="Pentagone 3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1" name="Groupe 40"/>
              <p:cNvGrpSpPr/>
              <p:nvPr/>
            </p:nvGrpSpPr>
            <p:grpSpPr>
              <a:xfrm>
                <a:off x="8732261" y="529120"/>
                <a:ext cx="551453" cy="549030"/>
                <a:chOff x="9401004" y="529120"/>
                <a:chExt cx="551453" cy="549030"/>
              </a:xfrm>
            </p:grpSpPr>
            <p:sp>
              <p:nvSpPr>
                <p:cNvPr id="43" name="Ellipse 42"/>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2" name="Ellipse 41"/>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0" name="Image 29"/>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2" name="Image 31"/>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4" name="Image 33"/>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5" name="Image 34"/>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5247082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n°47</a:t>
            </a:r>
            <a:r>
              <a:rPr lang="fr-FR" sz="2000" b="1" dirty="0">
                <a:latin typeface="+mn-lt"/>
              </a:rPr>
              <a:t/>
            </a:r>
            <a:br>
              <a:rPr lang="fr-FR" sz="2000" b="1" dirty="0">
                <a:latin typeface="+mn-lt"/>
              </a:rPr>
            </a:br>
            <a:r>
              <a:rPr lang="fr-FR" sz="2000" dirty="0" smtClean="0">
                <a:latin typeface="+mn-lt"/>
              </a:rPr>
              <a:t>Quizz – Question 1</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r>
              <a:rPr lang="fr-FR" b="1" dirty="0" smtClean="0"/>
              <a:t>:</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353943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smtClean="0">
              <a:solidFill>
                <a:schemeClr val="bg1"/>
              </a:solidFill>
              <a:latin typeface="Calibri" panose="020F0502020204030204" pitchFamily="34" charset="0"/>
            </a:endParaRPr>
          </a:p>
          <a:p>
            <a:pPr marL="285750" lvl="0" indent="-285750">
              <a:buFontTx/>
              <a:buChar char="-"/>
            </a:pPr>
            <a:r>
              <a:rPr lang="fr-FR" sz="1400" dirty="0" smtClean="0">
                <a:solidFill>
                  <a:srgbClr val="FFFFFF"/>
                </a:solidFill>
                <a:latin typeface="Calibri" panose="020F0502020204030204" pitchFamily="34" charset="0"/>
              </a:rPr>
              <a:t>L’ordre correct à trouver est : </a:t>
            </a:r>
          </a:p>
          <a:p>
            <a:pPr marL="742950" lvl="1" indent="-285750">
              <a:buFontTx/>
              <a:buChar char="-"/>
            </a:pPr>
            <a:r>
              <a:rPr lang="fr-FR" sz="1400" dirty="0" smtClean="0">
                <a:solidFill>
                  <a:srgbClr val="FFFFFF"/>
                </a:solidFill>
                <a:latin typeface="Calibri" panose="020F0502020204030204" pitchFamily="34" charset="0"/>
              </a:rPr>
              <a:t>Idée</a:t>
            </a:r>
          </a:p>
          <a:p>
            <a:pPr marL="742950" lvl="1" indent="-285750">
              <a:buFontTx/>
              <a:buChar char="-"/>
            </a:pPr>
            <a:r>
              <a:rPr lang="fr-FR" sz="1400" dirty="0" smtClean="0">
                <a:solidFill>
                  <a:srgbClr val="FFFFFF"/>
                </a:solidFill>
                <a:latin typeface="Calibri" panose="020F0502020204030204" pitchFamily="34" charset="0"/>
              </a:rPr>
              <a:t>Formalisation du besoin</a:t>
            </a:r>
          </a:p>
          <a:p>
            <a:pPr marL="742950" lvl="1" indent="-285750">
              <a:buFontTx/>
              <a:buChar char="-"/>
            </a:pPr>
            <a:r>
              <a:rPr lang="fr-FR" sz="1400" dirty="0" smtClean="0">
                <a:solidFill>
                  <a:srgbClr val="FFFFFF"/>
                </a:solidFill>
                <a:latin typeface="Calibri" panose="020F0502020204030204" pitchFamily="34" charset="0"/>
              </a:rPr>
              <a:t>Expression du besoin</a:t>
            </a:r>
          </a:p>
          <a:p>
            <a:pPr marL="742950" lvl="1" indent="-285750">
              <a:buFontTx/>
              <a:buChar char="-"/>
            </a:pPr>
            <a:r>
              <a:rPr lang="fr-FR" sz="1400" dirty="0" smtClean="0">
                <a:solidFill>
                  <a:srgbClr val="FFFFFF"/>
                </a:solidFill>
                <a:latin typeface="Calibri" panose="020F0502020204030204" pitchFamily="34" charset="0"/>
              </a:rPr>
              <a:t>Validation conformité</a:t>
            </a:r>
          </a:p>
          <a:p>
            <a:pPr marL="742950" lvl="1" indent="-285750">
              <a:buFontTx/>
              <a:buChar char="-"/>
            </a:pPr>
            <a:r>
              <a:rPr lang="fr-FR" sz="1400" dirty="0" smtClean="0">
                <a:solidFill>
                  <a:srgbClr val="FFFFFF"/>
                </a:solidFill>
                <a:latin typeface="Calibri" panose="020F0502020204030204" pitchFamily="34" charset="0"/>
              </a:rPr>
              <a:t>Qualification du besoin</a:t>
            </a:r>
          </a:p>
          <a:p>
            <a:pPr marL="742950" lvl="1" indent="-285750">
              <a:buFontTx/>
              <a:buChar char="-"/>
            </a:pPr>
            <a:r>
              <a:rPr lang="fr-FR" sz="1400" dirty="0" smtClean="0">
                <a:solidFill>
                  <a:srgbClr val="FFFFFF"/>
                </a:solidFill>
                <a:latin typeface="Calibri" panose="020F0502020204030204" pitchFamily="34" charset="0"/>
              </a:rPr>
              <a:t>Choix des outils</a:t>
            </a:r>
          </a:p>
          <a:p>
            <a:pPr marL="285750" indent="-285750">
              <a:buFontTx/>
              <a:buChar char="-"/>
            </a:pPr>
            <a:endParaRPr lang="fr-FR" sz="1400" dirty="0">
              <a:solidFill>
                <a:srgbClr val="FFFFFF"/>
              </a:solidFill>
              <a:latin typeface="Calibri" panose="020F0502020204030204" pitchFamily="34" charset="0"/>
            </a:endParaRPr>
          </a:p>
          <a:p>
            <a:pPr marL="285750" indent="-285750">
              <a:buFontTx/>
              <a:buChar char="-"/>
            </a:pPr>
            <a:r>
              <a:rPr lang="fr-FR" sz="1400" dirty="0" smtClean="0">
                <a:solidFill>
                  <a:srgbClr val="FFFFFF"/>
                </a:solidFill>
                <a:latin typeface="Calibri" panose="020F0502020204030204" pitchFamily="34" charset="0"/>
              </a:rPr>
              <a:t>Les blocs de texte peuvent être déplacés en </a:t>
            </a:r>
            <a:r>
              <a:rPr lang="fr-FR" sz="1400" dirty="0" err="1" smtClean="0">
                <a:solidFill>
                  <a:srgbClr val="FFFFFF"/>
                </a:solidFill>
                <a:latin typeface="Calibri" panose="020F0502020204030204" pitchFamily="34" charset="0"/>
              </a:rPr>
              <a:t>Drag’n’drop</a:t>
            </a:r>
            <a:r>
              <a:rPr lang="fr-FR" sz="1400" dirty="0" smtClean="0">
                <a:solidFill>
                  <a:srgbClr val="FFFFFF"/>
                </a:solidFill>
                <a:latin typeface="Calibri" panose="020F0502020204030204" pitchFamily="34" charset="0"/>
              </a:rPr>
              <a:t> pour être remis dans le bonne ordre</a:t>
            </a:r>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630453"/>
            <a:ext cx="1736187" cy="3007077"/>
          </a:xfrm>
          <a:prstGeom prst="rect">
            <a:avLst/>
          </a:prstGeom>
        </p:spPr>
      </p:pic>
      <p:sp>
        <p:nvSpPr>
          <p:cNvPr id="54" name="Sous-titre 2"/>
          <p:cNvSpPr txBox="1">
            <a:spLocks/>
          </p:cNvSpPr>
          <p:nvPr/>
        </p:nvSpPr>
        <p:spPr>
          <a:xfrm>
            <a:off x="848624" y="1956857"/>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Ordonnez les éléments de préparation à l’expérimentation </a:t>
            </a:r>
            <a:r>
              <a:rPr lang="fr-FR" sz="1800" dirty="0" smtClean="0">
                <a:solidFill>
                  <a:schemeClr val="bg2">
                    <a:lumMod val="25000"/>
                  </a:schemeClr>
                </a:solidFill>
              </a:rPr>
              <a:t>DataLab </a:t>
            </a:r>
            <a:r>
              <a:rPr lang="fr-FR" sz="1800" dirty="0">
                <a:solidFill>
                  <a:schemeClr val="bg2">
                    <a:lumMod val="25000"/>
                  </a:schemeClr>
                </a:solidFill>
              </a:rPr>
              <a:t>:</a:t>
            </a:r>
          </a:p>
        </p:txBody>
      </p:sp>
      <p:sp>
        <p:nvSpPr>
          <p:cNvPr id="56" name="Arc 55"/>
          <p:cNvSpPr/>
          <p:nvPr/>
        </p:nvSpPr>
        <p:spPr bwMode="auto">
          <a:xfrm rot="4034512">
            <a:off x="593277" y="153669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Question 1</a:t>
            </a:r>
            <a:endParaRPr lang="fr-FR" sz="1400" dirty="0"/>
          </a:p>
        </p:txBody>
      </p:sp>
      <p:sp>
        <p:nvSpPr>
          <p:cNvPr id="3" name="Chevron 2"/>
          <p:cNvSpPr/>
          <p:nvPr/>
        </p:nvSpPr>
        <p:spPr>
          <a:xfrm>
            <a:off x="197495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Rectangle 32"/>
          <p:cNvSpPr/>
          <p:nvPr/>
        </p:nvSpPr>
        <p:spPr>
          <a:xfrm>
            <a:off x="3319395" y="2620426"/>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Formalisation du besoin</a:t>
            </a:r>
            <a:endParaRPr lang="fr-FR" dirty="0"/>
          </a:p>
        </p:txBody>
      </p:sp>
      <p:sp>
        <p:nvSpPr>
          <p:cNvPr id="35" name="Rectangle 34"/>
          <p:cNvSpPr/>
          <p:nvPr/>
        </p:nvSpPr>
        <p:spPr>
          <a:xfrm>
            <a:off x="3319395" y="3203975"/>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Choix des outils</a:t>
            </a:r>
            <a:endParaRPr lang="fr-FR" dirty="0"/>
          </a:p>
        </p:txBody>
      </p:sp>
      <p:sp>
        <p:nvSpPr>
          <p:cNvPr id="36" name="Rectangle 35"/>
          <p:cNvSpPr/>
          <p:nvPr/>
        </p:nvSpPr>
        <p:spPr>
          <a:xfrm>
            <a:off x="3319395" y="3787524"/>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Qualification du besoin</a:t>
            </a:r>
            <a:endParaRPr lang="fr-FR" dirty="0"/>
          </a:p>
        </p:txBody>
      </p:sp>
      <p:sp>
        <p:nvSpPr>
          <p:cNvPr id="37" name="Rectangle 36"/>
          <p:cNvSpPr/>
          <p:nvPr/>
        </p:nvSpPr>
        <p:spPr>
          <a:xfrm>
            <a:off x="3319395" y="4371073"/>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Validation conformité</a:t>
            </a:r>
            <a:endParaRPr lang="fr-FR" dirty="0"/>
          </a:p>
        </p:txBody>
      </p:sp>
      <p:sp>
        <p:nvSpPr>
          <p:cNvPr id="39" name="Rectangle 38"/>
          <p:cNvSpPr/>
          <p:nvPr/>
        </p:nvSpPr>
        <p:spPr>
          <a:xfrm>
            <a:off x="3319395" y="4954623"/>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Idée</a:t>
            </a:r>
            <a:endParaRPr lang="fr-FR" dirty="0"/>
          </a:p>
        </p:txBody>
      </p:sp>
      <p:sp>
        <p:nvSpPr>
          <p:cNvPr id="40" name="Rectangle 39"/>
          <p:cNvSpPr/>
          <p:nvPr/>
        </p:nvSpPr>
        <p:spPr>
          <a:xfrm>
            <a:off x="3319395" y="5522179"/>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Expression du besoin</a:t>
            </a:r>
            <a:endParaRPr lang="fr-FR" dirty="0"/>
          </a:p>
        </p:txBody>
      </p:sp>
    </p:spTree>
    <p:extLst>
      <p:ext uri="{BB962C8B-B14F-4D97-AF65-F5344CB8AC3E}">
        <p14:creationId xmlns:p14="http://schemas.microsoft.com/office/powerpoint/2010/main" val="1476645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n°48</a:t>
            </a:r>
            <a:r>
              <a:rPr lang="fr-FR" sz="2000" b="1" dirty="0">
                <a:latin typeface="+mn-lt"/>
              </a:rPr>
              <a:t/>
            </a:r>
            <a:br>
              <a:rPr lang="fr-FR" sz="2000" b="1" dirty="0">
                <a:latin typeface="+mn-lt"/>
              </a:rPr>
            </a:br>
            <a:r>
              <a:rPr lang="fr-FR" sz="2000" dirty="0" smtClean="0">
                <a:latin typeface="+mn-lt"/>
              </a:rPr>
              <a:t>Quizz – Question 2</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r>
              <a:rPr lang="fr-FR" b="1" dirty="0" smtClean="0"/>
              <a:t>:</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smtClean="0">
              <a:solidFill>
                <a:schemeClr val="bg1"/>
              </a:solidFill>
              <a:latin typeface="Calibri" panose="020F0502020204030204" pitchFamily="34" charset="0"/>
            </a:endParaRPr>
          </a:p>
          <a:p>
            <a:pPr marL="285750" lvl="0" indent="-285750">
              <a:buFontTx/>
              <a:buChar char="-"/>
            </a:pPr>
            <a:r>
              <a:rPr lang="fr-FR" sz="1400" dirty="0" smtClean="0">
                <a:solidFill>
                  <a:srgbClr val="FFFFFF"/>
                </a:solidFill>
                <a:latin typeface="Calibri" panose="020F0502020204030204" pitchFamily="34" charset="0"/>
              </a:rPr>
              <a:t>Aucune case n’est cochée au démarrage</a:t>
            </a:r>
          </a:p>
          <a:p>
            <a:pPr marL="285750" lvl="0" indent="-285750">
              <a:buFontTx/>
              <a:buChar char="-"/>
            </a:pPr>
            <a:r>
              <a:rPr lang="fr-FR" sz="1400" dirty="0" smtClean="0">
                <a:solidFill>
                  <a:srgbClr val="FFFFFF"/>
                </a:solidFill>
                <a:latin typeface="Calibri" panose="020F0502020204030204" pitchFamily="34" charset="0"/>
              </a:rPr>
              <a:t>Celles cochées ci-contre correspondent aux bonnes réponses. </a:t>
            </a:r>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4" name="Sous-titre 2"/>
          <p:cNvSpPr txBox="1">
            <a:spLocks/>
          </p:cNvSpPr>
          <p:nvPr/>
        </p:nvSpPr>
        <p:spPr>
          <a:xfrm>
            <a:off x="1270248" y="1956857"/>
            <a:ext cx="4883998"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smtClean="0">
                <a:solidFill>
                  <a:schemeClr val="bg2">
                    <a:lumMod val="25000"/>
                  </a:schemeClr>
                </a:solidFill>
              </a:rPr>
              <a:t>J’ai un besoin, je viens de formaliser. Qui je contacte pour exprimer celui-ci ?</a:t>
            </a:r>
            <a:endParaRPr lang="fr-FR" sz="1800" dirty="0">
              <a:solidFill>
                <a:schemeClr val="bg2">
                  <a:lumMod val="25000"/>
                </a:schemeClr>
              </a:solidFill>
            </a:endParaRPr>
          </a:p>
        </p:txBody>
      </p:sp>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4"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Question 2</a:t>
            </a:r>
            <a:endParaRPr lang="fr-FR" sz="1400" dirty="0"/>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Rectangle 43"/>
          <p:cNvSpPr/>
          <p:nvPr/>
        </p:nvSpPr>
        <p:spPr>
          <a:xfrm>
            <a:off x="3578126" y="2798195"/>
            <a:ext cx="3108411" cy="3098284"/>
          </a:xfrm>
          <a:prstGeom prst="rect">
            <a:avLst/>
          </a:prstGeom>
        </p:spPr>
        <p:txBody>
          <a:bodyPr wrap="square">
            <a:spAutoFit/>
          </a:bodyPr>
          <a:lstStyle/>
          <a:p>
            <a:pPr>
              <a:lnSpc>
                <a:spcPct val="150000"/>
              </a:lnSpc>
              <a:spcAft>
                <a:spcPts val="800"/>
              </a:spcAft>
            </a:pPr>
            <a:r>
              <a:rPr lang="fr-FR" b="1" dirty="0" smtClean="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fr-FR" dirty="0" smtClean="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analyst</a:t>
            </a:r>
          </a:p>
          <a:p>
            <a:pPr>
              <a:lnSpc>
                <a:spcPct val="150000"/>
              </a:lnSpc>
              <a:spcAft>
                <a:spcPts val="800"/>
              </a:spcAft>
            </a:pPr>
            <a:r>
              <a:rPr lang="fr-FR" dirty="0">
                <a:ea typeface="Yu Gothic Light" panose="020B0300000000000000" pitchFamily="34" charset="-128"/>
                <a:cs typeface="Times New Roman" panose="02020603050405020304" pitchFamily="18" charset="0"/>
              </a:rPr>
              <a:t>Le CDO</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a:t>
            </a:r>
            <a:r>
              <a:rPr lang="fr-FR" dirty="0" smtClean="0">
                <a:ea typeface="Yu Gothic Light" panose="020B0300000000000000" pitchFamily="34" charset="-128"/>
                <a:cs typeface="Times New Roman" panose="02020603050405020304" pitchFamily="18" charset="0"/>
              </a:rPr>
              <a:t>Steward</a:t>
            </a:r>
            <a:endParaRPr lang="fr-FR" dirty="0">
              <a:ea typeface="Yu Gothic Light" panose="020B0300000000000000" pitchFamily="34" charset="-128"/>
              <a:cs typeface="Times New Roman" panose="02020603050405020304" pitchFamily="18" charset="0"/>
            </a:endParaRPr>
          </a:p>
        </p:txBody>
      </p:sp>
      <p:sp>
        <p:nvSpPr>
          <p:cNvPr id="45" name="Rectangle 4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240319" y="39662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3240319" y="4504369"/>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40412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n°49</a:t>
            </a:r>
            <a:r>
              <a:rPr lang="fr-FR" sz="2000" b="1" dirty="0">
                <a:latin typeface="+mn-lt"/>
              </a:rPr>
              <a:t/>
            </a:r>
            <a:br>
              <a:rPr lang="fr-FR" sz="2000" b="1" dirty="0">
                <a:latin typeface="+mn-lt"/>
              </a:rPr>
            </a:br>
            <a:r>
              <a:rPr lang="fr-FR" sz="2000" dirty="0" smtClean="0">
                <a:latin typeface="+mn-lt"/>
              </a:rPr>
              <a:t>Quizz – Question 3</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r>
              <a:rPr lang="fr-FR" b="1" dirty="0" smtClean="0"/>
              <a:t>:</a:t>
            </a:r>
            <a:endParaRPr lang="fr-FR" b="1" dirty="0"/>
          </a:p>
        </p:txBody>
      </p:sp>
      <p:sp>
        <p:nvSpPr>
          <p:cNvPr id="49" name="Rectangle 48"/>
          <p:cNvSpPr/>
          <p:nvPr/>
        </p:nvSpPr>
        <p:spPr>
          <a:xfrm>
            <a:off x="8691975" y="720063"/>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smtClean="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Question 3</a:t>
            </a:r>
            <a:endParaRPr lang="fr-FR" sz="1400" dirty="0"/>
          </a:p>
        </p:txBody>
      </p:sp>
      <p:sp>
        <p:nvSpPr>
          <p:cNvPr id="31" name="Chevron 30"/>
          <p:cNvSpPr/>
          <p:nvPr/>
        </p:nvSpPr>
        <p:spPr>
          <a:xfrm>
            <a:off x="5186473"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3" name="Imag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35" name="Sous-titre 2"/>
          <p:cNvSpPr txBox="1">
            <a:spLocks/>
          </p:cNvSpPr>
          <p:nvPr/>
        </p:nvSpPr>
        <p:spPr>
          <a:xfrm>
            <a:off x="504967" y="2011449"/>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smtClean="0">
                <a:solidFill>
                  <a:schemeClr val="bg2">
                    <a:lumMod val="25000"/>
                  </a:schemeClr>
                </a:solidFill>
              </a:rPr>
              <a:t>Sur la phase d’analyse de mon besoin, quels acteurs sont ou peuvent être mobilisés ?</a:t>
            </a:r>
            <a:endParaRPr lang="fr-FR" sz="1800" dirty="0">
              <a:solidFill>
                <a:schemeClr val="bg2">
                  <a:lumMod val="25000"/>
                </a:schemeClr>
              </a:solidFill>
            </a:endParaRPr>
          </a:p>
        </p:txBody>
      </p:sp>
      <p:sp>
        <p:nvSpPr>
          <p:cNvPr id="36" name="Arc 3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sp>
        <p:nvSpPr>
          <p:cNvPr id="46" name="Rectangle 45"/>
          <p:cNvSpPr/>
          <p:nvPr/>
        </p:nvSpPr>
        <p:spPr>
          <a:xfrm>
            <a:off x="3578126" y="2798195"/>
            <a:ext cx="3108411" cy="3098284"/>
          </a:xfrm>
          <a:prstGeom prst="rect">
            <a:avLst/>
          </a:prstGeom>
        </p:spPr>
        <p:txBody>
          <a:bodyPr wrap="square">
            <a:spAutoFit/>
          </a:bodyPr>
          <a:lstStyle/>
          <a:p>
            <a:pPr>
              <a:lnSpc>
                <a:spcPct val="150000"/>
              </a:lnSpc>
              <a:spcAft>
                <a:spcPts val="800"/>
              </a:spcAft>
            </a:pPr>
            <a:r>
              <a:rPr lang="fr-FR" b="1" dirty="0" smtClean="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fr-FR" dirty="0" smtClean="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data analyst</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CDO</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Data Steward</a:t>
            </a:r>
          </a:p>
        </p:txBody>
      </p:sp>
      <p:sp>
        <p:nvSpPr>
          <p:cNvPr id="55" name="Rectangle 5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3240319" y="396620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3240319" y="450436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72"/>
          <p:cNvSpPr/>
          <p:nvPr/>
        </p:nvSpPr>
        <p:spPr>
          <a:xfrm>
            <a:off x="3239692" y="5013956"/>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73"/>
          <p:cNvSpPr/>
          <p:nvPr/>
        </p:nvSpPr>
        <p:spPr>
          <a:xfrm>
            <a:off x="3239692" y="5523543"/>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632908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n°50</a:t>
            </a:r>
            <a:r>
              <a:rPr lang="fr-FR" sz="2000" b="1" dirty="0">
                <a:latin typeface="+mn-lt"/>
              </a:rPr>
              <a:t/>
            </a:r>
            <a:br>
              <a:rPr lang="fr-FR" sz="2000" b="1" dirty="0">
                <a:latin typeface="+mn-lt"/>
              </a:rPr>
            </a:br>
            <a:r>
              <a:rPr lang="fr-FR" sz="2000" dirty="0" smtClean="0">
                <a:latin typeface="+mn-lt"/>
              </a:rPr>
              <a:t>Quizz – Question 4</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r>
              <a:rPr lang="fr-FR" b="1" dirty="0" smtClean="0"/>
              <a:t>:</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smtClean="0">
              <a:solidFill>
                <a:schemeClr val="bg1"/>
              </a:solidFill>
              <a:latin typeface="Calibri" panose="020F0502020204030204" pitchFamily="34" charset="0"/>
            </a:endParaRPr>
          </a:p>
          <a:p>
            <a:pPr marL="285750" lvl="0" indent="-285750">
              <a:buFontTx/>
              <a:buChar char="-"/>
            </a:pPr>
            <a:r>
              <a:rPr lang="fr-FR" sz="1400" dirty="0" smtClean="0">
                <a:solidFill>
                  <a:srgbClr val="FFFFFF"/>
                </a:solidFill>
                <a:latin typeface="Calibri" panose="020F0502020204030204" pitchFamily="34" charset="0"/>
              </a:rPr>
              <a:t> </a:t>
            </a:r>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Question 4</a:t>
            </a:r>
            <a:endParaRPr lang="fr-FR" sz="1400" dirty="0"/>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Sous-titre 2"/>
          <p:cNvSpPr txBox="1">
            <a:spLocks/>
          </p:cNvSpPr>
          <p:nvPr/>
        </p:nvSpPr>
        <p:spPr>
          <a:xfrm>
            <a:off x="504967" y="1929561"/>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smtClean="0">
                <a:solidFill>
                  <a:schemeClr val="bg2">
                    <a:lumMod val="25000"/>
                  </a:schemeClr>
                </a:solidFill>
              </a:rPr>
              <a:t>Quels sont les interlocuteurs que je peux contacter </a:t>
            </a:r>
            <a:br>
              <a:rPr lang="fr-FR" sz="1800" dirty="0" smtClean="0">
                <a:solidFill>
                  <a:schemeClr val="bg2">
                    <a:lumMod val="25000"/>
                  </a:schemeClr>
                </a:solidFill>
              </a:rPr>
            </a:br>
            <a:r>
              <a:rPr lang="fr-FR" sz="1800" dirty="0" smtClean="0">
                <a:solidFill>
                  <a:schemeClr val="bg2">
                    <a:lumMod val="25000"/>
                  </a:schemeClr>
                </a:solidFill>
              </a:rPr>
              <a:t>pour avoir de l’aide lors de la phase d’expérimentation ?</a:t>
            </a:r>
            <a:endParaRPr lang="fr-FR" sz="1800" dirty="0">
              <a:solidFill>
                <a:schemeClr val="bg2">
                  <a:lumMod val="25000"/>
                </a:schemeClr>
              </a:solidFill>
            </a:endParaRPr>
          </a:p>
        </p:txBody>
      </p:sp>
      <p:sp>
        <p:nvSpPr>
          <p:cNvPr id="35" name="Rectangle 34"/>
          <p:cNvSpPr/>
          <p:nvPr/>
        </p:nvSpPr>
        <p:spPr>
          <a:xfrm>
            <a:off x="3578126" y="2798195"/>
            <a:ext cx="3108411" cy="3616375"/>
          </a:xfrm>
          <a:prstGeom prst="rect">
            <a:avLst/>
          </a:prstGeom>
        </p:spPr>
        <p:txBody>
          <a:bodyPr wrap="square">
            <a:spAutoFit/>
          </a:bodyPr>
          <a:lstStyle/>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data analyst</a:t>
            </a:r>
          </a:p>
          <a:p>
            <a:pPr>
              <a:lnSpc>
                <a:spcPct val="150000"/>
              </a:lnSpc>
              <a:spcAft>
                <a:spcPts val="800"/>
              </a:spcAft>
            </a:pPr>
            <a:r>
              <a:rPr lang="it-IT" dirty="0">
                <a:ea typeface="Yu Gothic Light" panose="020B0300000000000000" pitchFamily="34" charset="-128"/>
                <a:cs typeface="Times New Roman" panose="02020603050405020304" pitchFamily="18" charset="0"/>
              </a:rPr>
              <a:t>Le CDO</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Steward</a:t>
            </a:r>
          </a:p>
          <a:p>
            <a:pPr>
              <a:lnSpc>
                <a:spcPct val="150000"/>
              </a:lnSpc>
              <a:spcAft>
                <a:spcPts val="800"/>
              </a:spcAft>
            </a:pPr>
            <a:endParaRPr lang="it-IT" b="1" dirty="0">
              <a:solidFill>
                <a:schemeClr val="accent6"/>
              </a:solidFill>
              <a:ea typeface="Yu Gothic Light" panose="020B0300000000000000" pitchFamily="34" charset="-128"/>
              <a:cs typeface="Times New Roman" panose="02020603050405020304" pitchFamily="18" charset="0"/>
            </a:endParaRPr>
          </a:p>
        </p:txBody>
      </p:sp>
      <p:sp>
        <p:nvSpPr>
          <p:cNvPr id="36" name="Rectangle 35"/>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240319" y="396620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3240319" y="450436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511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n°51</a:t>
            </a:r>
            <a:r>
              <a:rPr lang="fr-FR" sz="2000" b="1" dirty="0">
                <a:latin typeface="+mn-lt"/>
              </a:rPr>
              <a:t/>
            </a:r>
            <a:br>
              <a:rPr lang="fr-FR" sz="2000" b="1" dirty="0">
                <a:latin typeface="+mn-lt"/>
              </a:rPr>
            </a:br>
            <a:r>
              <a:rPr lang="fr-FR" sz="2000" dirty="0" smtClean="0">
                <a:latin typeface="+mn-lt"/>
              </a:rPr>
              <a:t>Quizz – Question 5</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a:t>
            </a:r>
            <a:r>
              <a:rPr lang="fr-FR" b="1" dirty="0" smtClean="0"/>
              <a:t>:</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p>
          <a:p>
            <a:endParaRPr lang="fr-FR" sz="1400" b="1" dirty="0" smtClean="0">
              <a:solidFill>
                <a:schemeClr val="bg1"/>
              </a:solidFill>
              <a:latin typeface="Calibri" panose="020F0502020204030204" pitchFamily="34" charset="0"/>
            </a:endParaRPr>
          </a:p>
          <a:p>
            <a:pPr marL="285750" lvl="0" indent="-285750">
              <a:buFontTx/>
              <a:buChar char="-"/>
            </a:pPr>
            <a:r>
              <a:rPr lang="fr-FR" sz="1400" dirty="0" smtClean="0">
                <a:solidFill>
                  <a:srgbClr val="FFFFFF"/>
                </a:solidFill>
                <a:latin typeface="Calibri" panose="020F0502020204030204" pitchFamily="34" charset="0"/>
              </a:rPr>
              <a:t> </a:t>
            </a:r>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4" name="Sous-titre 2"/>
          <p:cNvSpPr txBox="1">
            <a:spLocks/>
          </p:cNvSpPr>
          <p:nvPr/>
        </p:nvSpPr>
        <p:spPr>
          <a:xfrm>
            <a:off x="848624" y="1915914"/>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smtClean="0">
                <a:solidFill>
                  <a:schemeClr val="bg2">
                    <a:lumMod val="25000"/>
                  </a:schemeClr>
                </a:solidFill>
              </a:rPr>
              <a:t>En fin d’expérimentation, qui est mon interlocuteur pour faire le bilan sur celle-ci et envisager l’industrialisation de mes traitements ?</a:t>
            </a:r>
            <a:endParaRPr lang="fr-FR" sz="1800" dirty="0">
              <a:solidFill>
                <a:schemeClr val="bg2">
                  <a:lumMod val="25000"/>
                </a:schemeClr>
              </a:solidFill>
            </a:endParaRPr>
          </a:p>
        </p:txBody>
      </p:sp>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Chevron 31"/>
          <p:cNvSpPr/>
          <p:nvPr/>
        </p:nvSpPr>
        <p:spPr>
          <a:xfrm>
            <a:off x="6792235"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5</a:t>
            </a:r>
          </a:p>
        </p:txBody>
      </p:sp>
      <p:sp>
        <p:nvSpPr>
          <p:cNvPr id="33" name="Rectangle 32"/>
          <p:cNvSpPr/>
          <p:nvPr/>
        </p:nvSpPr>
        <p:spPr>
          <a:xfrm>
            <a:off x="3578126" y="2798195"/>
            <a:ext cx="3108411" cy="3616375"/>
          </a:xfrm>
          <a:prstGeom prst="rect">
            <a:avLst/>
          </a:prstGeom>
        </p:spPr>
        <p:txBody>
          <a:bodyPr wrap="square">
            <a:spAutoFit/>
          </a:bodyPr>
          <a:lstStyle/>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analyst</a:t>
            </a:r>
          </a:p>
          <a:p>
            <a:pPr>
              <a:lnSpc>
                <a:spcPct val="150000"/>
              </a:lnSpc>
              <a:spcAft>
                <a:spcPts val="800"/>
              </a:spcAft>
            </a:pPr>
            <a:r>
              <a:rPr lang="it-IT" dirty="0">
                <a:ea typeface="Yu Gothic Light" panose="020B0300000000000000" pitchFamily="34" charset="-128"/>
                <a:cs typeface="Times New Roman" panose="02020603050405020304" pitchFamily="18" charset="0"/>
              </a:rPr>
              <a:t>Le CDO</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Steward</a:t>
            </a:r>
          </a:p>
          <a:p>
            <a:pPr>
              <a:lnSpc>
                <a:spcPct val="150000"/>
              </a:lnSpc>
              <a:spcAft>
                <a:spcPts val="800"/>
              </a:spcAft>
            </a:pPr>
            <a:endParaRPr lang="it-IT" b="1" dirty="0">
              <a:solidFill>
                <a:schemeClr val="accent6"/>
              </a:solidFill>
              <a:ea typeface="Yu Gothic Light" panose="020B0300000000000000" pitchFamily="34" charset="-128"/>
              <a:cs typeface="Times New Roman" panose="02020603050405020304" pitchFamily="18" charset="0"/>
            </a:endParaRPr>
          </a:p>
        </p:txBody>
      </p:sp>
      <p:sp>
        <p:nvSpPr>
          <p:cNvPr id="35" name="Rectangle 3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240319" y="39662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240319" y="4504369"/>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28167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n°3</a:t>
            </a:r>
            <a:r>
              <a:rPr lang="fr-FR" sz="2000" dirty="0">
                <a:latin typeface="+mn-lt"/>
              </a:rPr>
              <a:t/>
            </a:r>
            <a:br>
              <a:rPr lang="fr-FR" sz="2000" dirty="0">
                <a:latin typeface="+mn-lt"/>
              </a:rPr>
            </a:br>
            <a:r>
              <a:rPr lang="fr-FR" sz="2000" dirty="0" smtClean="0">
                <a:latin typeface="+mn-lt"/>
              </a:rPr>
              <a:t>Rencontre avec le responsable DataLab</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2"/>
          <a:stretch>
            <a:fillRect/>
          </a:stretch>
        </p:blipFill>
        <p:spPr>
          <a:xfrm>
            <a:off x="9315912" y="5821650"/>
            <a:ext cx="2252149" cy="931121"/>
          </a:xfrm>
          <a:prstGeom prst="rect">
            <a:avLst/>
          </a:prstGeom>
        </p:spPr>
      </p:pic>
      <p:sp>
        <p:nvSpPr>
          <p:cNvPr id="24" name="Rectangle 23"/>
          <p:cNvSpPr/>
          <p:nvPr/>
        </p:nvSpPr>
        <p:spPr>
          <a:xfrm>
            <a:off x="183916" y="5267164"/>
            <a:ext cx="8386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m’explique ce qu’est le DataLab et m’informe qu’il y a tout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équipe d’experts qui sont disponibles pour m’accompagner.</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précise qu’</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il est mon interlocuteur privilégié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dans ce type de projets</a:t>
            </a:r>
          </a:p>
        </p:txBody>
      </p:sp>
      <p:pic>
        <p:nvPicPr>
          <p:cNvPr id="25" name="Image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1304" y="1750703"/>
            <a:ext cx="6681967" cy="3309285"/>
          </a:xfrm>
          <a:prstGeom prst="rect">
            <a:avLst/>
          </a:prstGeom>
        </p:spPr>
      </p:pic>
      <p:grpSp>
        <p:nvGrpSpPr>
          <p:cNvPr id="28" name="Groupe 27"/>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55" name="Pentagone 5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Ellipse 5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0" name="Groupe 59"/>
              <p:cNvGrpSpPr/>
              <p:nvPr/>
            </p:nvGrpSpPr>
            <p:grpSpPr>
              <a:xfrm>
                <a:off x="8732261" y="529120"/>
                <a:ext cx="551453" cy="549030"/>
                <a:chOff x="9401004" y="529120"/>
                <a:chExt cx="551453" cy="549030"/>
              </a:xfrm>
            </p:grpSpPr>
            <p:sp>
              <p:nvSpPr>
                <p:cNvPr id="62" name="Ellipse 6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1" name="Ellipse 6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5" name="Image 4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6" name="Image 45"/>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2" name="Image 5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3" name="Image 5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54" name="Image 53"/>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1951873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6738537" y="2763357"/>
            <a:ext cx="1249595" cy="2653169"/>
          </a:xfrm>
          <a:prstGeom prst="rect">
            <a:avLst/>
          </a:prstGeom>
        </p:spPr>
      </p:pic>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n°4</a:t>
            </a:r>
            <a:r>
              <a:rPr lang="fr-FR" sz="2000" dirty="0">
                <a:latin typeface="+mn-lt"/>
              </a:rPr>
              <a:t/>
            </a:r>
            <a:br>
              <a:rPr lang="fr-FR" sz="2000" dirty="0">
                <a:latin typeface="+mn-lt"/>
              </a:rPr>
            </a:br>
            <a:r>
              <a:rPr lang="fr-FR" sz="2000" dirty="0" smtClean="0">
                <a:latin typeface="+mn-lt"/>
              </a:rPr>
              <a:t>L’équipe DataLab – la photo de famille ! </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r>
              <a:rPr lang="fr-FR" dirty="0" smtClean="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3"/>
          <a:stretch>
            <a:fillRect/>
          </a:stretch>
        </p:blipFill>
        <p:spPr>
          <a:xfrm>
            <a:off x="9315912" y="5821650"/>
            <a:ext cx="2252149" cy="931121"/>
          </a:xfrm>
          <a:prstGeom prst="rect">
            <a:avLst/>
          </a:prstGeom>
        </p:spPr>
      </p:pic>
      <p:sp>
        <p:nvSpPr>
          <p:cNvPr id="26" name="Rectangle 25"/>
          <p:cNvSpPr/>
          <p:nvPr/>
        </p:nvSpPr>
        <p:spPr>
          <a:xfrm>
            <a:off x="144204" y="1722585"/>
            <a:ext cx="8390729" cy="685059"/>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Mon responsable DataLab me présente les profils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d’experts qui l’accompagnent dans sa tâche :</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sp>
        <p:nvSpPr>
          <p:cNvPr id="36" name="Rectangle 35"/>
          <p:cNvSpPr/>
          <p:nvPr/>
        </p:nvSpPr>
        <p:spPr>
          <a:xfrm>
            <a:off x="1331741" y="6030346"/>
            <a:ext cx="1575587" cy="388696"/>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Data Steward</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12" name="Groupe 11"/>
          <p:cNvGrpSpPr/>
          <p:nvPr/>
        </p:nvGrpSpPr>
        <p:grpSpPr>
          <a:xfrm>
            <a:off x="1907013" y="2685374"/>
            <a:ext cx="5110766" cy="3095332"/>
            <a:chOff x="1290034" y="2954428"/>
            <a:chExt cx="5110766" cy="3095332"/>
          </a:xfrm>
        </p:grpSpPr>
        <p:grpSp>
          <p:nvGrpSpPr>
            <p:cNvPr id="4" name="Groupe 3"/>
            <p:cNvGrpSpPr/>
            <p:nvPr/>
          </p:nvGrpSpPr>
          <p:grpSpPr>
            <a:xfrm>
              <a:off x="1639152" y="2954428"/>
              <a:ext cx="4761648" cy="3095332"/>
              <a:chOff x="1639152" y="2954428"/>
              <a:chExt cx="4761648" cy="3095332"/>
            </a:xfrm>
          </p:grpSpPr>
          <p:pic>
            <p:nvPicPr>
              <p:cNvPr id="37" name="Image 36"/>
              <p:cNvPicPr>
                <a:picLocks noChangeAspect="1"/>
              </p:cNvPicPr>
              <p:nvPr/>
            </p:nvPicPr>
            <p:blipFill rotWithShape="1">
              <a:blip r:embed="rId4" cstate="email">
                <a:extLst>
                  <a:ext uri="{28A0092B-C50C-407E-A947-70E740481C1C}">
                    <a14:useLocalDpi xmlns:a14="http://schemas.microsoft.com/office/drawing/2010/main"/>
                  </a:ext>
                </a:extLst>
              </a:blip>
              <a:srcRect l="-1" r="-26120"/>
              <a:stretch/>
            </p:blipFill>
            <p:spPr>
              <a:xfrm>
                <a:off x="1639152" y="2954428"/>
                <a:ext cx="4761648" cy="2922223"/>
              </a:xfrm>
              <a:prstGeom prst="rect">
                <a:avLst/>
              </a:prstGeom>
            </p:spPr>
          </p:pic>
          <p:pic>
            <p:nvPicPr>
              <p:cNvPr id="38" name="Image 37"/>
              <p:cNvPicPr>
                <a:picLocks noChangeAspect="1"/>
              </p:cNvPicPr>
              <p:nvPr/>
            </p:nvPicPr>
            <p:blipFill rotWithShape="1">
              <a:blip r:embed="rId5" cstate="email">
                <a:extLst>
                  <a:ext uri="{28A0092B-C50C-407E-A947-70E740481C1C}">
                    <a14:useLocalDpi xmlns:a14="http://schemas.microsoft.com/office/drawing/2010/main"/>
                  </a:ext>
                </a:extLst>
              </a:blip>
              <a:srcRect l="75260"/>
              <a:stretch/>
            </p:blipFill>
            <p:spPr>
              <a:xfrm>
                <a:off x="5413244" y="2959065"/>
                <a:ext cx="781934" cy="3090695"/>
              </a:xfrm>
              <a:prstGeom prst="rect">
                <a:avLst/>
              </a:prstGeom>
            </p:spPr>
          </p:pic>
        </p:grpSp>
        <p:sp>
          <p:nvSpPr>
            <p:cNvPr id="8" name="Rectangle 7"/>
            <p:cNvSpPr/>
            <p:nvPr/>
          </p:nvSpPr>
          <p:spPr>
            <a:xfrm>
              <a:off x="1290034" y="3561999"/>
              <a:ext cx="456623" cy="38869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4" name="Connecteur droit 13"/>
          <p:cNvCxnSpPr/>
          <p:nvPr/>
        </p:nvCxnSpPr>
        <p:spPr>
          <a:xfrm flipV="1">
            <a:off x="3127508" y="5621246"/>
            <a:ext cx="310020" cy="607537"/>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2855890" y="6227551"/>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6" name="Image 45"/>
          <p:cNvPicPr>
            <a:picLocks noChangeAspect="1"/>
          </p:cNvPicPr>
          <p:nvPr/>
        </p:nvPicPr>
        <p:blipFill rotWithShape="1">
          <a:blip r:embed="rId6"/>
          <a:srcRect l="20444"/>
          <a:stretch/>
        </p:blipFill>
        <p:spPr>
          <a:xfrm flipH="1">
            <a:off x="1108429" y="3009020"/>
            <a:ext cx="1039946" cy="2687065"/>
          </a:xfrm>
          <a:prstGeom prst="rect">
            <a:avLst/>
          </a:prstGeom>
        </p:spPr>
      </p:pic>
      <p:sp>
        <p:nvSpPr>
          <p:cNvPr id="55" name="Rectangle 54"/>
          <p:cNvSpPr/>
          <p:nvPr/>
        </p:nvSpPr>
        <p:spPr>
          <a:xfrm>
            <a:off x="6678208" y="5950097"/>
            <a:ext cx="1575587" cy="388696"/>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Data Scientist</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18" name="Groupe 17"/>
          <p:cNvGrpSpPr/>
          <p:nvPr/>
        </p:nvGrpSpPr>
        <p:grpSpPr>
          <a:xfrm flipH="1">
            <a:off x="6328635" y="5841356"/>
            <a:ext cx="435250" cy="320665"/>
            <a:chOff x="6099805" y="6154395"/>
            <a:chExt cx="435250" cy="320665"/>
          </a:xfrm>
        </p:grpSpPr>
        <p:cxnSp>
          <p:nvCxnSpPr>
            <p:cNvPr id="56" name="Connecteur droit 55"/>
            <p:cNvCxnSpPr/>
            <p:nvPr/>
          </p:nvCxnSpPr>
          <p:spPr>
            <a:xfrm flipV="1">
              <a:off x="6371423" y="6154395"/>
              <a:ext cx="163632" cy="32066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Rectangle 57"/>
          <p:cNvSpPr/>
          <p:nvPr/>
        </p:nvSpPr>
        <p:spPr>
          <a:xfrm>
            <a:off x="3401855" y="5953106"/>
            <a:ext cx="1575587" cy="671915"/>
          </a:xfrm>
          <a:prstGeom prst="rect">
            <a:avLst/>
          </a:prstGeom>
        </p:spPr>
        <p:txBody>
          <a:bodyPr wrap="square">
            <a:spAutoFit/>
          </a:bodyPr>
          <a:lstStyle/>
          <a:p>
            <a:pPr lvl="0" algn="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Responsable</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a:t>
            </a: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DataLab</a:t>
            </a:r>
          </a:p>
        </p:txBody>
      </p:sp>
      <p:grpSp>
        <p:nvGrpSpPr>
          <p:cNvPr id="59" name="Groupe 58"/>
          <p:cNvGrpSpPr/>
          <p:nvPr/>
        </p:nvGrpSpPr>
        <p:grpSpPr>
          <a:xfrm>
            <a:off x="4965348" y="5616296"/>
            <a:ext cx="536698" cy="519471"/>
            <a:chOff x="6099805" y="5955590"/>
            <a:chExt cx="536698" cy="519471"/>
          </a:xfrm>
        </p:grpSpPr>
        <p:cxnSp>
          <p:nvCxnSpPr>
            <p:cNvPr id="60" name="Connecteur droit 59"/>
            <p:cNvCxnSpPr/>
            <p:nvPr/>
          </p:nvCxnSpPr>
          <p:spPr>
            <a:xfrm flipV="1">
              <a:off x="6371423" y="5955590"/>
              <a:ext cx="265080" cy="5194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258577" y="4893754"/>
            <a:ext cx="935183" cy="388696"/>
          </a:xfrm>
          <a:prstGeom prst="rect">
            <a:avLst/>
          </a:prstGeom>
        </p:spPr>
        <p:txBody>
          <a:bodyPr wrap="square">
            <a:spAutoFit/>
          </a:bodyPr>
          <a:lstStyle/>
          <a:p>
            <a:pPr lvl="0" algn="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CDMO</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64" name="Groupe 63"/>
          <p:cNvGrpSpPr/>
          <p:nvPr/>
        </p:nvGrpSpPr>
        <p:grpSpPr>
          <a:xfrm>
            <a:off x="1202191" y="4946962"/>
            <a:ext cx="386861" cy="141494"/>
            <a:chOff x="6099805" y="6332333"/>
            <a:chExt cx="386861" cy="141494"/>
          </a:xfrm>
        </p:grpSpPr>
        <p:cxnSp>
          <p:nvCxnSpPr>
            <p:cNvPr id="65" name="Connecteur droit 64"/>
            <p:cNvCxnSpPr/>
            <p:nvPr/>
          </p:nvCxnSpPr>
          <p:spPr>
            <a:xfrm flipV="1">
              <a:off x="6373804" y="6332333"/>
              <a:ext cx="112862" cy="14114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e 66"/>
          <p:cNvGrpSpPr/>
          <p:nvPr/>
        </p:nvGrpSpPr>
        <p:grpSpPr>
          <a:xfrm rot="10800000" flipH="1">
            <a:off x="1713125" y="2709692"/>
            <a:ext cx="790470" cy="409815"/>
            <a:chOff x="6099805" y="6065245"/>
            <a:chExt cx="790470" cy="409815"/>
          </a:xfrm>
        </p:grpSpPr>
        <p:cxnSp>
          <p:nvCxnSpPr>
            <p:cNvPr id="68" name="Connecteur droit 67"/>
            <p:cNvCxnSpPr/>
            <p:nvPr/>
          </p:nvCxnSpPr>
          <p:spPr>
            <a:xfrm rot="10800000" flipH="1">
              <a:off x="6371423" y="6065245"/>
              <a:ext cx="518852" cy="40981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01132" y="2499342"/>
            <a:ext cx="1575587" cy="388696"/>
          </a:xfrm>
          <a:prstGeom prst="rect">
            <a:avLst/>
          </a:prstGeom>
        </p:spPr>
        <p:txBody>
          <a:bodyPr wrap="square">
            <a:spAutoFit/>
          </a:bodyPr>
          <a:lstStyle/>
          <a:p>
            <a:pPr lvl="0" algn="ctr">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Data Engineer</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sp>
        <p:nvSpPr>
          <p:cNvPr id="89" name="Rectangle 88"/>
          <p:cNvSpPr/>
          <p:nvPr/>
        </p:nvSpPr>
        <p:spPr>
          <a:xfrm>
            <a:off x="7666540" y="1979921"/>
            <a:ext cx="1575587" cy="671915"/>
          </a:xfrm>
          <a:prstGeom prst="rect">
            <a:avLst/>
          </a:prstGeom>
        </p:spPr>
        <p:txBody>
          <a:bodyPr wrap="square">
            <a:spAutoFit/>
          </a:bodyPr>
          <a:lstStyle/>
          <a:p>
            <a:pPr lvl="0">
              <a:lnSpc>
                <a:spcPct val="107000"/>
              </a:lnSpc>
              <a:spcAft>
                <a:spcPts val="800"/>
              </a:spcAft>
            </a:pP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Data </a:t>
            </a:r>
            <a:b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br>
            <a:r>
              <a:rPr lang="fr-FR" dirty="0" smtClean="0">
                <a:solidFill>
                  <a:schemeClr val="tx1">
                    <a:lumMod val="75000"/>
                    <a:lumOff val="25000"/>
                  </a:schemeClr>
                </a:solidFill>
                <a:ea typeface="Yu Gothic Light" panose="020B0300000000000000" pitchFamily="34" charset="-128"/>
                <a:cs typeface="Times New Roman" panose="02020603050405020304" pitchFamily="18" charset="0"/>
              </a:rPr>
              <a:t>Analyst</a:t>
            </a: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90" name="Groupe 89"/>
          <p:cNvGrpSpPr/>
          <p:nvPr/>
        </p:nvGrpSpPr>
        <p:grpSpPr>
          <a:xfrm flipH="1" flipV="1">
            <a:off x="7276540" y="2334099"/>
            <a:ext cx="401621" cy="438832"/>
            <a:chOff x="6099805" y="6036228"/>
            <a:chExt cx="401621" cy="438832"/>
          </a:xfrm>
        </p:grpSpPr>
        <p:cxnSp>
          <p:nvCxnSpPr>
            <p:cNvPr id="91" name="Connecteur droit 90"/>
            <p:cNvCxnSpPr/>
            <p:nvPr/>
          </p:nvCxnSpPr>
          <p:spPr>
            <a:xfrm flipV="1">
              <a:off x="6371423" y="6036228"/>
              <a:ext cx="130003" cy="43883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7" name="Groupe 86"/>
          <p:cNvGrpSpPr/>
          <p:nvPr/>
        </p:nvGrpSpPr>
        <p:grpSpPr>
          <a:xfrm>
            <a:off x="745442" y="986685"/>
            <a:ext cx="7066026" cy="552080"/>
            <a:chOff x="745442" y="986685"/>
            <a:chExt cx="7066026" cy="552080"/>
          </a:xfrm>
        </p:grpSpPr>
        <p:grpSp>
          <p:nvGrpSpPr>
            <p:cNvPr id="88" name="Groupe 87"/>
            <p:cNvGrpSpPr/>
            <p:nvPr/>
          </p:nvGrpSpPr>
          <p:grpSpPr>
            <a:xfrm>
              <a:off x="745442" y="986685"/>
              <a:ext cx="7066026" cy="552080"/>
              <a:chOff x="2691257" y="529120"/>
              <a:chExt cx="7066026" cy="552080"/>
            </a:xfrm>
          </p:grpSpPr>
          <p:sp>
            <p:nvSpPr>
              <p:cNvPr id="98" name="Pentagone 9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3" name="Groupe 102"/>
              <p:cNvGrpSpPr/>
              <p:nvPr/>
            </p:nvGrpSpPr>
            <p:grpSpPr>
              <a:xfrm>
                <a:off x="8732261" y="529120"/>
                <a:ext cx="551453" cy="549030"/>
                <a:chOff x="9401004" y="529120"/>
                <a:chExt cx="551453" cy="549030"/>
              </a:xfrm>
            </p:grpSpPr>
            <p:sp>
              <p:nvSpPr>
                <p:cNvPr id="105" name="Ellipse 10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6" name="Image 10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04" name="Ellipse 10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93" name="Image 9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94" name="Image 93"/>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95" name="Image 9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96" name="Image 95"/>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97" name="Image 96"/>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2623168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 95"/>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06108"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n°5</a:t>
            </a:r>
            <a:r>
              <a:rPr lang="fr-FR" sz="2000" dirty="0">
                <a:latin typeface="+mn-lt"/>
              </a:rPr>
              <a:t/>
            </a:r>
            <a:br>
              <a:rPr lang="fr-FR" sz="2000" dirty="0">
                <a:latin typeface="+mn-lt"/>
              </a:rPr>
            </a:br>
            <a:r>
              <a:rPr lang="fr-FR" sz="2000" dirty="0" smtClean="0">
                <a:latin typeface="+mn-lt"/>
              </a:rPr>
              <a:t>L’équipe DataLab – le Data Scientist </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r>
              <a:rPr lang="fr-FR" dirty="0" smtClean="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55" name="Rectangle 54"/>
          <p:cNvSpPr/>
          <p:nvPr/>
        </p:nvSpPr>
        <p:spPr>
          <a:xfrm>
            <a:off x="6678208" y="5950097"/>
            <a:ext cx="1575587" cy="388696"/>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Scientist</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grpSp>
        <p:nvGrpSpPr>
          <p:cNvPr id="18" name="Groupe 17"/>
          <p:cNvGrpSpPr/>
          <p:nvPr/>
        </p:nvGrpSpPr>
        <p:grpSpPr>
          <a:xfrm flipH="1">
            <a:off x="6328635" y="5841356"/>
            <a:ext cx="435250" cy="320665"/>
            <a:chOff x="6099805" y="6154395"/>
            <a:chExt cx="435250" cy="320665"/>
          </a:xfrm>
        </p:grpSpPr>
        <p:cxnSp>
          <p:nvCxnSpPr>
            <p:cNvPr id="56" name="Connecteur droit 55"/>
            <p:cNvCxnSpPr/>
            <p:nvPr/>
          </p:nvCxnSpPr>
          <p:spPr>
            <a:xfrm flipV="1">
              <a:off x="6371423" y="6154395"/>
              <a:ext cx="163632" cy="32066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93" name="Image 92"/>
          <p:cNvPicPr>
            <a:picLocks noChangeAspect="1"/>
          </p:cNvPicPr>
          <p:nvPr/>
        </p:nvPicPr>
        <p:blipFill rotWithShape="1">
          <a:blip r:embed="rId3"/>
          <a:srcRect l="82695" r="2288"/>
          <a:stretch/>
        </p:blipFill>
        <p:spPr>
          <a:xfrm>
            <a:off x="5991361" y="2702450"/>
            <a:ext cx="887104" cy="3090940"/>
          </a:xfrm>
          <a:prstGeom prst="rect">
            <a:avLst/>
          </a:prstGeom>
        </p:spPr>
      </p:pic>
      <p:pic>
        <p:nvPicPr>
          <p:cNvPr id="95" name="Image 94"/>
          <p:cNvPicPr>
            <a:picLocks noChangeAspect="1"/>
          </p:cNvPicPr>
          <p:nvPr/>
        </p:nvPicPr>
        <p:blipFill rotWithShape="1">
          <a:blip r:embed="rId3"/>
          <a:srcRect l="79229" t="56069" r="16150"/>
          <a:stretch/>
        </p:blipFill>
        <p:spPr>
          <a:xfrm>
            <a:off x="5786644" y="4435522"/>
            <a:ext cx="272957" cy="1357868"/>
          </a:xfrm>
          <a:prstGeom prst="rect">
            <a:avLst/>
          </a:prstGeom>
        </p:spPr>
      </p:pic>
      <p:sp>
        <p:nvSpPr>
          <p:cNvPr id="3" name="Rectangle à coins arrondis 2"/>
          <p:cNvSpPr/>
          <p:nvPr/>
        </p:nvSpPr>
        <p:spPr>
          <a:xfrm>
            <a:off x="180695" y="4834502"/>
            <a:ext cx="5604681" cy="1297122"/>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Le </a:t>
            </a:r>
            <a:r>
              <a:rPr lang="fr-FR" b="1" dirty="0" smtClean="0"/>
              <a:t>DATA SCIENTIST </a:t>
            </a:r>
            <a:r>
              <a:rPr lang="fr-FR" dirty="0" smtClean="0"/>
              <a:t>met au point les modèles de traitement des données et de production d’indicateurs </a:t>
            </a:r>
            <a:endParaRPr lang="fr-FR" b="1" dirty="0"/>
          </a:p>
        </p:txBody>
      </p:sp>
      <p:grpSp>
        <p:nvGrpSpPr>
          <p:cNvPr id="33" name="Groupe 32"/>
          <p:cNvGrpSpPr/>
          <p:nvPr/>
        </p:nvGrpSpPr>
        <p:grpSpPr>
          <a:xfrm>
            <a:off x="745442" y="986685"/>
            <a:ext cx="7066026" cy="552080"/>
            <a:chOff x="745442" y="986685"/>
            <a:chExt cx="7066026" cy="552080"/>
          </a:xfrm>
        </p:grpSpPr>
        <p:grpSp>
          <p:nvGrpSpPr>
            <p:cNvPr id="34" name="Groupe 33"/>
            <p:cNvGrpSpPr/>
            <p:nvPr/>
          </p:nvGrpSpPr>
          <p:grpSpPr>
            <a:xfrm>
              <a:off x="745442" y="986685"/>
              <a:ext cx="7066026" cy="552080"/>
              <a:chOff x="2691257" y="529120"/>
              <a:chExt cx="7066026" cy="552080"/>
            </a:xfrm>
          </p:grpSpPr>
          <p:sp>
            <p:nvSpPr>
              <p:cNvPr id="40" name="Pentagone 3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5" name="Groupe 44"/>
              <p:cNvGrpSpPr/>
              <p:nvPr/>
            </p:nvGrpSpPr>
            <p:grpSpPr>
              <a:xfrm>
                <a:off x="8732261" y="529120"/>
                <a:ext cx="551453" cy="549030"/>
                <a:chOff x="9401004" y="529120"/>
                <a:chExt cx="551453" cy="549030"/>
              </a:xfrm>
            </p:grpSpPr>
            <p:sp>
              <p:nvSpPr>
                <p:cNvPr id="52" name="Ellipse 5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6" name="Ellipse 4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6" name="Image 35"/>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7" name="Image 3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8" name="Image 37"/>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9" name="Image 38"/>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876460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 53"/>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33404"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a:t>
            </a:r>
            <a:r>
              <a:rPr lang="fr-FR" sz="2000" b="1" dirty="0" smtClean="0">
                <a:latin typeface="+mn-lt"/>
              </a:rPr>
              <a:t>n°6</a:t>
            </a:r>
            <a:r>
              <a:rPr lang="fr-FR" sz="2000" dirty="0">
                <a:latin typeface="+mn-lt"/>
              </a:rPr>
              <a:t/>
            </a:r>
            <a:br>
              <a:rPr lang="fr-FR" sz="2000" dirty="0">
                <a:latin typeface="+mn-lt"/>
              </a:rPr>
            </a:br>
            <a:r>
              <a:rPr lang="fr-FR" sz="2000" dirty="0" smtClean="0">
                <a:latin typeface="+mn-lt"/>
              </a:rPr>
              <a:t>L’équipe DataLab – le Data Steward </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smtClean="0"/>
              <a:t>Message clé : </a:t>
            </a:r>
            <a:r>
              <a:rPr lang="fr-FR" dirty="0" smtClean="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smtClean="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smtClean="0">
                <a:solidFill>
                  <a:schemeClr val="bg1"/>
                </a:solidFill>
                <a:latin typeface="Calibri" panose="020F0502020204030204" pitchFamily="34" charset="0"/>
              </a:rPr>
              <a:t>Notes pour la</a:t>
            </a:r>
            <a:r>
              <a:rPr lang="fr-FR" sz="1400" b="1" baseline="0" dirty="0" smtClean="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36" name="Rectangle 35"/>
          <p:cNvSpPr/>
          <p:nvPr/>
        </p:nvSpPr>
        <p:spPr>
          <a:xfrm>
            <a:off x="1331741" y="6030346"/>
            <a:ext cx="1575587" cy="388696"/>
          </a:xfrm>
          <a:prstGeom prst="rect">
            <a:avLst/>
          </a:prstGeom>
        </p:spPr>
        <p:txBody>
          <a:bodyPr wrap="square">
            <a:spAutoFit/>
          </a:bodyPr>
          <a:lstStyle/>
          <a:p>
            <a:pPr lvl="0" algn="ctr">
              <a:lnSpc>
                <a:spcPct val="107000"/>
              </a:lnSpc>
              <a:spcAft>
                <a:spcPts val="800"/>
              </a:spcAft>
            </a:pPr>
            <a:r>
              <a:rPr lang="fr-FR" b="1" dirty="0" smtClean="0">
                <a:solidFill>
                  <a:schemeClr val="tx1">
                    <a:lumMod val="75000"/>
                    <a:lumOff val="25000"/>
                  </a:schemeClr>
                </a:solidFill>
                <a:ea typeface="Yu Gothic Light" panose="020B0300000000000000" pitchFamily="34" charset="-128"/>
                <a:cs typeface="Times New Roman" panose="02020603050405020304" pitchFamily="18" charset="0"/>
              </a:rPr>
              <a:t>Data Steward</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cxnSp>
        <p:nvCxnSpPr>
          <p:cNvPr id="14" name="Connecteur droit 13"/>
          <p:cNvCxnSpPr/>
          <p:nvPr/>
        </p:nvCxnSpPr>
        <p:spPr>
          <a:xfrm flipV="1">
            <a:off x="3127508" y="5621246"/>
            <a:ext cx="310020" cy="607537"/>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2855890" y="6227551"/>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3" name="Image 92"/>
          <p:cNvPicPr>
            <a:picLocks noChangeAspect="1"/>
          </p:cNvPicPr>
          <p:nvPr/>
        </p:nvPicPr>
        <p:blipFill rotWithShape="1">
          <a:blip r:embed="rId3"/>
          <a:srcRect l="33945" r="52655"/>
          <a:stretch/>
        </p:blipFill>
        <p:spPr>
          <a:xfrm>
            <a:off x="3138979" y="2702450"/>
            <a:ext cx="791570" cy="3090940"/>
          </a:xfrm>
          <a:prstGeom prst="rect">
            <a:avLst/>
          </a:prstGeom>
        </p:spPr>
      </p:pic>
      <p:sp>
        <p:nvSpPr>
          <p:cNvPr id="53" name="Rectangle à coins arrondis 52"/>
          <p:cNvSpPr/>
          <p:nvPr/>
        </p:nvSpPr>
        <p:spPr>
          <a:xfrm>
            <a:off x="4702885" y="4362513"/>
            <a:ext cx="3763096" cy="2056529"/>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Le </a:t>
            </a:r>
            <a:r>
              <a:rPr lang="fr-FR" b="1" dirty="0" smtClean="0"/>
              <a:t>DATA STEWARD </a:t>
            </a:r>
            <a:r>
              <a:rPr lang="fr-FR" dirty="0" smtClean="0"/>
              <a:t>vous accompagne sur l’organisation et </a:t>
            </a:r>
            <a:br>
              <a:rPr lang="fr-FR" dirty="0" smtClean="0"/>
            </a:br>
            <a:r>
              <a:rPr lang="fr-FR" dirty="0" smtClean="0"/>
              <a:t>la gestion des données </a:t>
            </a:r>
            <a:br>
              <a:rPr lang="fr-FR" dirty="0" smtClean="0"/>
            </a:br>
            <a:r>
              <a:rPr lang="fr-FR" dirty="0" smtClean="0"/>
              <a:t>dans le DataLake. Il vous guide pour identifier les données disponibles pour vos besoins.</a:t>
            </a:r>
            <a:endParaRPr lang="fr-FR" b="1" dirty="0"/>
          </a:p>
        </p:txBody>
      </p: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40" name="Pentagone 3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6" name="Groupe 45"/>
              <p:cNvGrpSpPr/>
              <p:nvPr/>
            </p:nvGrpSpPr>
            <p:grpSpPr>
              <a:xfrm>
                <a:off x="8732261" y="529120"/>
                <a:ext cx="551453" cy="549030"/>
                <a:chOff x="9401004" y="529120"/>
                <a:chExt cx="551453" cy="549030"/>
              </a:xfrm>
            </p:grpSpPr>
            <p:sp>
              <p:nvSpPr>
                <p:cNvPr id="55" name="Ellipse 5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2" name="Ellipse 51"/>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7" name="Image 3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8" name="Image 37"/>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9" name="Image 38"/>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5829383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PCE">
      <a:dk1>
        <a:srgbClr val="000000"/>
      </a:dk1>
      <a:lt1>
        <a:srgbClr val="FFFFFF"/>
      </a:lt1>
      <a:dk2>
        <a:srgbClr val="825D69"/>
      </a:dk2>
      <a:lt2>
        <a:srgbClr val="E3E4E4"/>
      </a:lt2>
      <a:accent1>
        <a:srgbClr val="581D74"/>
      </a:accent1>
      <a:accent2>
        <a:srgbClr val="A778AE"/>
      </a:accent2>
      <a:accent3>
        <a:srgbClr val="FFFFFF"/>
      </a:accent3>
      <a:accent4>
        <a:srgbClr val="000000"/>
      </a:accent4>
      <a:accent5>
        <a:srgbClr val="B4ABBC"/>
      </a:accent5>
      <a:accent6>
        <a:srgbClr val="976C9D"/>
      </a:accent6>
      <a:hlink>
        <a:srgbClr val="F47920"/>
      </a:hlink>
      <a:folHlink>
        <a:srgbClr val="BDCF4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10624</TotalTime>
  <Words>2775</Words>
  <Application>Microsoft Office PowerPoint</Application>
  <PresentationFormat>Grand écran</PresentationFormat>
  <Paragraphs>366</Paragraphs>
  <Slides>54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54</vt:i4>
      </vt:variant>
    </vt:vector>
  </HeadingPairs>
  <TitlesOfParts>
    <vt:vector size="60" baseType="lpstr">
      <vt:lpstr>Yu Gothic Light</vt:lpstr>
      <vt:lpstr>Arial</vt:lpstr>
      <vt:lpstr>Calibri</vt:lpstr>
      <vt:lpstr>Calibri Light</vt:lpstr>
      <vt:lpstr>Times New Roman</vt:lpstr>
      <vt:lpstr>Thème Office</vt:lpstr>
      <vt:lpstr>Storyboarding   module 3 : l’organisation et les acteurs clés</vt:lpstr>
      <vt:lpstr>Présentation PowerPoint</vt:lpstr>
      <vt:lpstr>   Déroulé du storyboard</vt:lpstr>
      <vt:lpstr>Ecran n°1 Introduction</vt:lpstr>
      <vt:lpstr>Ecran n°2 La pause café</vt:lpstr>
      <vt:lpstr>Ecran n°3 Rencontre avec le responsable DataLab</vt:lpstr>
      <vt:lpstr>Ecran n°4 L’équipe DataLab – la photo de famille ! </vt:lpstr>
      <vt:lpstr>Ecran n°5 L’équipe DataLab – le Data Scientist </vt:lpstr>
      <vt:lpstr>Ecran n°6 L’équipe DataLab – le Data Steward </vt:lpstr>
      <vt:lpstr>Ecran n°7 L’équipe DataLab – le Data Engineer </vt:lpstr>
      <vt:lpstr>Ecran n°8 L’équipe DataLab – le Data Engineer </vt:lpstr>
      <vt:lpstr>Ecran n°9  L’équipe DataLab – le Chief Data Management Officer  </vt:lpstr>
      <vt:lpstr>Ecran n°10 Le déclic</vt:lpstr>
      <vt:lpstr>Ecran n°11 Je prépare les informations sur mon besoin</vt:lpstr>
      <vt:lpstr>Ecran n°12 Faciliter l’instruction de ma demande</vt:lpstr>
      <vt:lpstr>Ecran n°13 Expression de mon besoin</vt:lpstr>
      <vt:lpstr>Ecran n°14 Réception du besoin par le responsable DataLab</vt:lpstr>
      <vt:lpstr>Ecran n°15 Validation de la conformité</vt:lpstr>
      <vt:lpstr>Ecran n°16 Intervention du CDMO</vt:lpstr>
      <vt:lpstr>Ecran n°17 Que valide le CDMO ?</vt:lpstr>
      <vt:lpstr>Ecran n°18 Validation de la conformité de mon besoin</vt:lpstr>
      <vt:lpstr>Ecran n°19 Qualification de mon besoin</vt:lpstr>
      <vt:lpstr>Ecran n°20 Mobilisation des expertises adéquates</vt:lpstr>
      <vt:lpstr>Ecran n°21 Mobilisation des expertises adéquates</vt:lpstr>
      <vt:lpstr>Ecran n°22 Choix des outils à mettre à disposition</vt:lpstr>
      <vt:lpstr>Ecran n°23 Validation de ma demande</vt:lpstr>
      <vt:lpstr>Ecran n°24 Création de l’espace DataLab</vt:lpstr>
      <vt:lpstr>Ecran n°25 Mise à disposition des données</vt:lpstr>
      <vt:lpstr>Ecran n°26 Installation et paramétrage des outils</vt:lpstr>
      <vt:lpstr>Ecran n°27 Espace DataLab disponible</vt:lpstr>
      <vt:lpstr>Ecran n°28 Lancement de l’expérimentation</vt:lpstr>
      <vt:lpstr>Ecran n°29 Lancement de l’expérimentation</vt:lpstr>
      <vt:lpstr>Ecran n°30 Ajout de données</vt:lpstr>
      <vt:lpstr>Ecran n°31 Ajout de données - ATTENTION</vt:lpstr>
      <vt:lpstr>Ecran n°32 Besoin de renfort</vt:lpstr>
      <vt:lpstr>Ecran n°33 Demande d’assistance</vt:lpstr>
      <vt:lpstr>Ecran n°34 Mise en relation avec les Data Scientist</vt:lpstr>
      <vt:lpstr>Ecran n°35 Echange et travail avec le Data Scientist</vt:lpstr>
      <vt:lpstr>Ecran n°36 2 modes de travail</vt:lpstr>
      <vt:lpstr>Ecran n°37 Accompagnement DataScientist</vt:lpstr>
      <vt:lpstr>Ecran n°38 Mise à disposition des traitements </vt:lpstr>
      <vt:lpstr>Ecran n°39 Expérimentation</vt:lpstr>
      <vt:lpstr>Ecran n°40 Un traitement OK</vt:lpstr>
      <vt:lpstr>Ecran n°41 Les résultats</vt:lpstr>
      <vt:lpstr>Ecran n°42 Bilan et industrialisation</vt:lpstr>
      <vt:lpstr>Ecran n°43 La demande d’industrialisation</vt:lpstr>
      <vt:lpstr>Ecran n°44 Passage par la Data Factory</vt:lpstr>
      <vt:lpstr>Ecran n°45 La fin de vie de mon espace DataLab</vt:lpstr>
      <vt:lpstr>Ecran n°46 Quizz – Intro</vt:lpstr>
      <vt:lpstr>Ecran n°47 Quizz – Question 1</vt:lpstr>
      <vt:lpstr>Ecran n°48 Quizz – Question 2</vt:lpstr>
      <vt:lpstr>Ecran n°49 Quizz – Question 3</vt:lpstr>
      <vt:lpstr>Ecran n°50 Quizz – Question 4</vt:lpstr>
      <vt:lpstr>Ecran n°51 Quizz – Question 5</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Storyboarding module 3 : l’organisation et les acteurs clés</dc:title>
  <dc:creator>BAUDIN Alexandre</dc:creator>
  <cp:lastModifiedBy>CORDIER Florent</cp:lastModifiedBy>
  <cp:revision>567</cp:revision>
  <dcterms:created xsi:type="dcterms:W3CDTF">2017-12-04T09:15:32Z</dcterms:created>
  <dcterms:modified xsi:type="dcterms:W3CDTF">2018-01-24T16:36:19Z</dcterms:modified>
</cp:coreProperties>
</file>